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76" r:id="rId5"/>
    <p:sldMasterId id="2147483678" r:id="rId6"/>
    <p:sldMasterId id="2147483680" r:id="rId7"/>
    <p:sldMasterId id="2147483689" r:id="rId8"/>
    <p:sldMasterId id="2147483691" r:id="rId9"/>
    <p:sldMasterId id="2147483693" r:id="rId10"/>
    <p:sldMasterId id="2147483697" r:id="rId11"/>
    <p:sldMasterId id="2147483699" r:id="rId12"/>
    <p:sldMasterId id="2147483701" r:id="rId13"/>
    <p:sldMasterId id="2147483710" r:id="rId14"/>
    <p:sldMasterId id="2147483712" r:id="rId15"/>
  </p:sldMasterIdLst>
  <p:notesMasterIdLst>
    <p:notesMasterId r:id="rId39"/>
  </p:notesMasterIdLst>
  <p:sldIdLst>
    <p:sldId id="374" r:id="rId16"/>
    <p:sldId id="378" r:id="rId17"/>
    <p:sldId id="260" r:id="rId18"/>
    <p:sldId id="406" r:id="rId19"/>
    <p:sldId id="379" r:id="rId20"/>
    <p:sldId id="422" r:id="rId21"/>
    <p:sldId id="384" r:id="rId22"/>
    <p:sldId id="382" r:id="rId23"/>
    <p:sldId id="383" r:id="rId24"/>
    <p:sldId id="386" r:id="rId25"/>
    <p:sldId id="410" r:id="rId26"/>
    <p:sldId id="417" r:id="rId27"/>
    <p:sldId id="412" r:id="rId28"/>
    <p:sldId id="416" r:id="rId29"/>
    <p:sldId id="411" r:id="rId30"/>
    <p:sldId id="418" r:id="rId31"/>
    <p:sldId id="413" r:id="rId32"/>
    <p:sldId id="419" r:id="rId33"/>
    <p:sldId id="420" r:id="rId34"/>
    <p:sldId id="421" r:id="rId35"/>
    <p:sldId id="266" r:id="rId36"/>
    <p:sldId id="423" r:id="rId37"/>
    <p:sldId id="385" r:id="rId38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DCF800-625F-050B-D84E-E7BDF9796C03}" name="El Kari, Hiba" initials="EH" userId="S::hiba.el-kari@tum.de::2a5a2b12-b8a3-4d8c-9e7e-7baf6023ed86" providerId="AD"/>
  <p188:author id="{C5B66F11-4CE1-2FCC-2789-8EDB78061842}" name="Diachenko, Danyil" initials="DD" userId="S::danyil.diachenko@tum.de::25ef160c-a7f8-4b6a-bac3-08e996cb116f" providerId="AD"/>
  <p188:author id="{FBCFD343-5D73-CACB-6CE8-D14F77572752}" name="Steve Miller" initials="SM" userId="S::smiller@mathworks.com::1728e101-8501-4179-888e-a1f6abbaf1c4" providerId="AD"/>
  <p188:author id="{1C0C2D44-D820-7532-0587-887FCC2046D1}" name="danyil.diachenko@tum.de" initials="da" userId="S::urn:spo:guest#danyil.diachenko@tum.de::" providerId="AD"/>
  <p188:author id="{EEFFA15B-39C4-F164-F721-B93AA39F8B44}" name="Guest User" initials="GU" userId="S::urn:spo:anon#ed51a820d9d66d16be77df33cdca957d7ff8bab8c0282440fa24728795d90294::" providerId="AD"/>
  <p188:author id="{560F23D3-F41D-19D4-F697-257CA5CCC4E1}" name="Pagés i Diaz, Sergi" initials="PiDS" userId="S::sergi.pages@tum.de::a2c8406a-131e-4b4f-9dcb-2c14ceaf45b7" providerId="AD"/>
  <p188:author id="{9188E2D9-2ABF-EEFF-9464-403AAA277511}" name="Jan Janse van Rensburg" initials="JJvR" userId="S::jjansev@mathworks.com::68e3fa2b-219c-46e3-9398-c0c959476405" providerId="AD"/>
  <p188:author id="{99E1F8DC-F367-D34F-A0AA-595FD76933DA}" name="Andreas Apostolatos" initials="AA" userId="S::aapostol@mathworks.com::798d4270-2b00-4300-a043-b6f7a0845db8" providerId="AD"/>
  <p188:author id="{8AA849F8-F81A-F6F1-0FFF-BE87C759FA93}" name="Guest User" initials="GU" userId="S::urn:spo:anon#4986e312f743f2b6f9ffc22130acaa792e79ff18bd4e153a86514982ae4b9304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9AD13-88D5-4C76-A284-6A29AF7AEFFF}" v="50" dt="2022-07-26T18:39:14.850"/>
    <p1510:client id="{25A75800-74AA-439A-A7A3-72D17028A0DD}" v="3024" dt="2022-07-27T16:46:03.467"/>
    <p1510:client id="{48688DF5-FCBE-4034-B993-8FC9454C2E74}" v="19" dt="2022-07-27T16:11:46.433"/>
    <p1510:client id="{5905262E-B642-4F30-96C1-AD2975E56678}" v="406" dt="2022-07-27T16:44:33.618"/>
    <p1510:client id="{8248CB22-53AA-4F4A-98BB-A0A99F85FEF1}" v="24" dt="2022-07-26T18:43:55.696"/>
    <p1510:client id="{C7712456-373E-4570-84DD-FF85366EF8C9}" v="16" dt="2022-07-27T16:16:05.550"/>
    <p1510:client id="{DBCF61A5-8D13-40E6-948D-C65640FB666B}" v="9" dt="2022-07-27T17:03:53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43D0C-11B7-4B28-9C2F-C18435D63C8D}" type="datetimeFigureOut">
              <a:t>01/03/2023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697C2-7F74-4584-8917-218B1C0C73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3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6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35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48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3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293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71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4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12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1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80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</p:spTree>
    <p:extLst>
      <p:ext uri="{BB962C8B-B14F-4D97-AF65-F5344CB8AC3E}">
        <p14:creationId xmlns:p14="http://schemas.microsoft.com/office/powerpoint/2010/main" val="175503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74846832-58DB-43F3-A11A-DB956FEEB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74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4F6DAE-4C0F-4A88-91C8-26DF28C44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45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2F1DE329-5239-4F7A-ABB6-C3635B7DBA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1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FBB615DE-DD3A-450C-B6BC-1C8AD0277B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25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1"/>
            <a:ext cx="12192000" cy="3628513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674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7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9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13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</p:spTree>
    <p:extLst>
      <p:ext uri="{BB962C8B-B14F-4D97-AF65-F5344CB8AC3E}">
        <p14:creationId xmlns:p14="http://schemas.microsoft.com/office/powerpoint/2010/main" val="88092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77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02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33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2133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37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84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154E605-7F4E-43D8-9E87-3E11DB3E6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87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204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74846832-58DB-43F3-A11A-DB956FEEB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659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4F6DAE-4C0F-4A88-91C8-26DF28C44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8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2F1DE329-5239-4F7A-ABB6-C3635B7DBA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27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FBB615DE-DD3A-450C-B6BC-1C8AD0277B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2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54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1"/>
            <a:ext cx="12192000" cy="3628513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12637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2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2133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14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6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2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4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0836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154E605-7F4E-43D8-9E87-3E11DB3E6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4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FE7D1070-F748-4B71-B7DF-09F244451C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D870D26-51D0-F4D1-A957-AA0260D3F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552" y="6473314"/>
            <a:ext cx="8592693" cy="273844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Bank of America Plaza, Atlanta. Mohebi, J. Castedo, R. San Miguel, 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8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EE58D7-A86F-47F1-87FD-6346CB43561E}"/>
              </a:ext>
            </a:extLst>
          </p:cNvPr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8" name="Google Shape;10;p1">
            <a:extLst>
              <a:ext uri="{FF2B5EF4-FFF2-40B4-BE49-F238E27FC236}">
                <a16:creationId xmlns:a16="http://schemas.microsoft.com/office/drawing/2014/main" id="{52ADDFA8-0B33-4F56-841C-D42B56B00C9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61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9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4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86709"/>
            <a:ext cx="1487168" cy="257250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6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6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63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Technical University of Munich</a:t>
            </a:r>
          </a:p>
        </p:txBody>
      </p:sp>
      <p:pic>
        <p:nvPicPr>
          <p:cNvPr id="6" name="Google Shape;10;p1">
            <a:extLst>
              <a:ext uri="{FF2B5EF4-FFF2-40B4-BE49-F238E27FC236}">
                <a16:creationId xmlns:a16="http://schemas.microsoft.com/office/drawing/2014/main" id="{C7AD9E29-7DF4-4FDE-80A4-A426F54641F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29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5" r:id="rId2"/>
    <p:sldLayoutId id="2147483716" r:id="rId3"/>
    <p:sldLayoutId id="2147483717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EE58D7-A86F-47F1-87FD-6346CB43561E}"/>
              </a:ext>
            </a:extLst>
          </p:cNvPr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8" name="Google Shape;10;p1">
            <a:extLst>
              <a:ext uri="{FF2B5EF4-FFF2-40B4-BE49-F238E27FC236}">
                <a16:creationId xmlns:a16="http://schemas.microsoft.com/office/drawing/2014/main" id="{52ADDFA8-0B33-4F56-841C-D42B56B00C9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4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4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FE7D1070-F748-4B71-B7DF-09F244451C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55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86709"/>
            <a:ext cx="1487168" cy="257250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6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6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05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Technical University of Munich</a:t>
            </a:r>
          </a:p>
        </p:txBody>
      </p:sp>
      <p:pic>
        <p:nvPicPr>
          <p:cNvPr id="6" name="Google Shape;10;p1">
            <a:extLst>
              <a:ext uri="{FF2B5EF4-FFF2-40B4-BE49-F238E27FC236}">
                <a16:creationId xmlns:a16="http://schemas.microsoft.com/office/drawing/2014/main" id="{C7AD9E29-7DF4-4FDE-80A4-A426F5464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48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eoblue.com/" TargetMode="External"/><Relationship Id="rId2" Type="http://schemas.openxmlformats.org/officeDocument/2006/relationships/hyperlink" Target="http://www.midtownatl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EF889-D355-21E5-FE1D-2BE9A4FC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4" y="1185934"/>
            <a:ext cx="7628466" cy="2149627"/>
          </a:xfrm>
        </p:spPr>
        <p:txBody>
          <a:bodyPr/>
          <a:lstStyle/>
          <a:p>
            <a:r>
              <a:rPr lang="de-DE" sz="3200" b="1" dirty="0"/>
              <a:t>Bank of America Plaza, Atlanta</a:t>
            </a:r>
            <a:br>
              <a:rPr lang="en-US" sz="3200" b="1" dirty="0">
                <a:cs typeface="Arial"/>
              </a:rPr>
            </a:br>
            <a:br>
              <a:rPr lang="en-US" sz="3200" b="1" dirty="0">
                <a:cs typeface="Arial"/>
              </a:rPr>
            </a:br>
            <a:r>
              <a:rPr lang="en-US" sz="2400" dirty="0">
                <a:cs typeface="Arial"/>
              </a:rPr>
              <a:t>Structural Wind Engineering</a:t>
            </a:r>
            <a:br>
              <a:rPr lang="en-US" sz="3200" b="1" dirty="0">
                <a:cs typeface="Arial"/>
              </a:rPr>
            </a:br>
            <a:endParaRPr lang="en-US" sz="2800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718F31F9-911D-8867-370E-33E182EBE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852645" y="6178039"/>
            <a:ext cx="240450" cy="365125"/>
          </a:xfrm>
        </p:spPr>
        <p:txBody>
          <a:bodyPr/>
          <a:lstStyle/>
          <a:p>
            <a:fld id="{CE58CB1E-F828-4F11-99E0-327109AF9DA4}" type="slidenum">
              <a:rPr lang="de-DE" sz="1600" dirty="0" smtClean="0"/>
              <a:pPr/>
              <a:t>1</a:t>
            </a:fld>
            <a:endParaRPr lang="de-DE" sz="160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02F3E58F-AF7D-EB30-89CC-2054C9A750F0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10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324D13-8065-EBEB-0748-3CB4864A2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FC74C3-0372-C2A3-8F9E-9614BBF0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10" y="1990866"/>
            <a:ext cx="5897799" cy="4006657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41D366AE-54BC-B80D-5A34-71528508771A}"/>
              </a:ext>
            </a:extLst>
          </p:cNvPr>
          <p:cNvSpPr txBox="1">
            <a:spLocks/>
          </p:cNvSpPr>
          <p:nvPr/>
        </p:nvSpPr>
        <p:spPr>
          <a:xfrm>
            <a:off x="476254" y="3522440"/>
            <a:ext cx="8508999" cy="247508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1800" b="1" dirty="0"/>
              <a:t>Javad Mohebi</a:t>
            </a:r>
          </a:p>
          <a:p>
            <a:pPr>
              <a:lnSpc>
                <a:spcPct val="150000"/>
              </a:lnSpc>
            </a:pPr>
            <a:r>
              <a:rPr lang="de-DE" sz="1800" b="1" dirty="0"/>
              <a:t>Rodrigo Castedo-Hernández</a:t>
            </a:r>
          </a:p>
          <a:p>
            <a:pPr>
              <a:lnSpc>
                <a:spcPct val="150000"/>
              </a:lnSpc>
            </a:pPr>
            <a:r>
              <a:rPr lang="de-DE" sz="1800" b="1" dirty="0"/>
              <a:t>Raúl San Miguel Peñas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Computational Mechanics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Technische Universität München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March 2,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61159-F2CC-3D88-7F5C-7248AE1BE2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Bank of America Plaza, Atlanta| Mohebi, J. Castedo, R. San Miguel, 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Bank of America Plaza, Atlanta. Mohebi, J. Castedo, R. San Miguel, R. </a:t>
            </a:r>
            <a:endParaRPr lang="en-US" dirty="0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BCBB7B3B-B123-383F-0495-2036F6C9DBB0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(</a:t>
            </a:r>
            <a:r>
              <a:rPr lang="en-US" sz="2900" dirty="0" err="1">
                <a:latin typeface="Arial"/>
                <a:cs typeface="Arial"/>
              </a:rPr>
              <a:t>Kratos</a:t>
            </a:r>
            <a:r>
              <a:rPr lang="en-US" sz="2900" dirty="0">
                <a:latin typeface="Arial"/>
                <a:cs typeface="Arial"/>
              </a:rPr>
              <a:t>)</a:t>
            </a:r>
          </a:p>
          <a:p>
            <a:r>
              <a:rPr lang="en-US" sz="2900" dirty="0">
                <a:latin typeface="Arial"/>
                <a:cs typeface="Arial"/>
              </a:rPr>
              <a:t>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F25F4B0-00B7-F175-6427-658A51B4FA3A}"/>
              </a:ext>
            </a:extLst>
          </p:cNvPr>
          <p:cNvSpPr txBox="1">
            <a:spLocks/>
          </p:cNvSpPr>
          <p:nvPr/>
        </p:nvSpPr>
        <p:spPr>
          <a:xfrm>
            <a:off x="425454" y="2113937"/>
            <a:ext cx="4009386" cy="41344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 dirty="0"/>
              <a:t>Time </a:t>
            </a:r>
            <a:r>
              <a:rPr lang="es-ES" sz="2000" b="1" dirty="0" err="1"/>
              <a:t>parameters</a:t>
            </a:r>
            <a:endParaRPr lang="es-ES" sz="2000" b="1" dirty="0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dirty="0"/>
              <a:t>Time step = 0.03s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dirty="0"/>
              <a:t>Total time = 250s</a:t>
            </a:r>
          </a:p>
          <a:p>
            <a:pPr lvl="1" indent="0">
              <a:buFont typeface="Arial" charset="0"/>
              <a:buNone/>
            </a:pPr>
            <a:endParaRPr lang="es-ES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 dirty="0"/>
              <a:t>Time </a:t>
            </a:r>
            <a:r>
              <a:rPr lang="es-ES" sz="2000" b="1" dirty="0" err="1"/>
              <a:t>intervals</a:t>
            </a:r>
            <a:endParaRPr lang="es-ES" sz="2000" b="1" dirty="0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dirty="0" err="1"/>
              <a:t>Ramp</a:t>
            </a:r>
            <a:r>
              <a:rPr lang="es-ES" dirty="0"/>
              <a:t> up (0,10)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dirty="0" err="1"/>
              <a:t>Constant</a:t>
            </a:r>
            <a:r>
              <a:rPr lang="es-ES" dirty="0"/>
              <a:t> Flow (10, 250)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s-ES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 dirty="0" err="1"/>
              <a:t>Mathematical</a:t>
            </a:r>
            <a:r>
              <a:rPr lang="es-ES" sz="2000" b="1" dirty="0"/>
              <a:t> </a:t>
            </a:r>
            <a:r>
              <a:rPr lang="es-ES" sz="2000" b="1" dirty="0" err="1"/>
              <a:t>model</a:t>
            </a:r>
            <a:endParaRPr lang="es-ES" sz="2000" b="1" dirty="0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dirty="0" err="1"/>
              <a:t>Incompressible</a:t>
            </a:r>
            <a:r>
              <a:rPr lang="es-ES" dirty="0"/>
              <a:t> N-S </a:t>
            </a:r>
            <a:r>
              <a:rPr lang="es-ES" dirty="0" err="1"/>
              <a:t>eq</a:t>
            </a:r>
            <a:r>
              <a:rPr lang="es-ES" dirty="0"/>
              <a:t>.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 dirty="0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03B2709-DE14-1D6A-D12B-767254932030}"/>
              </a:ext>
            </a:extLst>
          </p:cNvPr>
          <p:cNvSpPr txBox="1">
            <a:spLocks/>
          </p:cNvSpPr>
          <p:nvPr/>
        </p:nvSpPr>
        <p:spPr>
          <a:xfrm>
            <a:off x="4434840" y="2113937"/>
            <a:ext cx="4009386" cy="41344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b="1" dirty="0"/>
              <a:t>Time </a:t>
            </a:r>
            <a:r>
              <a:rPr lang="es-ES" b="1" dirty="0" err="1"/>
              <a:t>integration</a:t>
            </a:r>
            <a:r>
              <a:rPr lang="es-ES" b="1" dirty="0"/>
              <a:t> </a:t>
            </a:r>
            <a:r>
              <a:rPr lang="es-ES" b="1" dirty="0" err="1"/>
              <a:t>Scheme</a:t>
            </a:r>
            <a:endParaRPr lang="es-ES" b="1" dirty="0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Backward</a:t>
            </a:r>
            <a:r>
              <a:rPr lang="es-ES" dirty="0"/>
              <a:t> </a:t>
            </a:r>
            <a:r>
              <a:rPr lang="es-ES" dirty="0" err="1"/>
              <a:t>Differentiation</a:t>
            </a:r>
            <a:r>
              <a:rPr lang="es-ES" dirty="0"/>
              <a:t> </a:t>
            </a:r>
          </a:p>
          <a:p>
            <a:pPr lvl="1" indent="0">
              <a:buNone/>
            </a:pPr>
            <a:r>
              <a:rPr lang="es-ES" dirty="0"/>
              <a:t>      Formula (BDF2)</a:t>
            </a:r>
          </a:p>
          <a:p>
            <a:pPr lvl="1" indent="0">
              <a:buNone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 err="1"/>
              <a:t>Turbulence</a:t>
            </a:r>
            <a:r>
              <a:rPr lang="es-ES" b="1" dirty="0"/>
              <a:t> </a:t>
            </a:r>
            <a:r>
              <a:rPr lang="es-ES" b="1" dirty="0" err="1"/>
              <a:t>model</a:t>
            </a:r>
            <a:endParaRPr lang="es-ES" b="1" dirty="0"/>
          </a:p>
          <a:p>
            <a:pPr marL="577845" lvl="1" indent="-342900"/>
            <a:r>
              <a:rPr lang="es-ES" dirty="0"/>
              <a:t>LES</a:t>
            </a:r>
          </a:p>
          <a:p>
            <a:pPr marL="342900" indent="-342900"/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 err="1"/>
              <a:t>One</a:t>
            </a:r>
            <a:r>
              <a:rPr lang="es-ES" b="1" dirty="0"/>
              <a:t> </a:t>
            </a:r>
            <a:r>
              <a:rPr lang="es-ES" b="1" dirty="0" err="1"/>
              <a:t>way</a:t>
            </a:r>
            <a:r>
              <a:rPr lang="es-ES" b="1" dirty="0"/>
              <a:t> </a:t>
            </a:r>
            <a:r>
              <a:rPr lang="es-ES" b="1" dirty="0" err="1"/>
              <a:t>coupling</a:t>
            </a:r>
            <a:endParaRPr lang="es-ES" b="1" dirty="0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 dirty="0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02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1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11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E02C-648C-3BDE-7D28-540A5B72D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676" y="1322002"/>
            <a:ext cx="7256328" cy="14597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236051-5518-15D3-9AB1-D7D7F84284C2}"/>
              </a:ext>
            </a:extLst>
          </p:cNvPr>
          <p:cNvSpPr txBox="1"/>
          <p:nvPr/>
        </p:nvSpPr>
        <p:spPr>
          <a:xfrm>
            <a:off x="6959353" y="2938559"/>
            <a:ext cx="3164972" cy="2705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1: Velocity lines in 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Paraview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C6A0F-3619-AFC9-0AD2-A45B8AE20052}"/>
              </a:ext>
            </a:extLst>
          </p:cNvPr>
          <p:cNvGrpSpPr/>
          <p:nvPr/>
        </p:nvGrpSpPr>
        <p:grpSpPr>
          <a:xfrm>
            <a:off x="6648216" y="3361933"/>
            <a:ext cx="3787245" cy="3325424"/>
            <a:chOff x="6696468" y="3062864"/>
            <a:chExt cx="3768237" cy="33841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6468" y="3062864"/>
              <a:ext cx="3768237" cy="27008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735000" y="5942733"/>
              <a:ext cx="3691175" cy="50430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2: Velocity stream lines from </a:t>
              </a:r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  <a:p>
              <a:pPr>
                <a:lnSpc>
                  <a:spcPct val="114000"/>
                </a:lnSpc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59DA9C-B445-7999-1008-0467F62D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B6F824-CE2B-7284-1F13-79270F73C309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Flow deformation after hit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Velocity decrease behind the building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Vortex shedding behind the building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Velocity increases at the edges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A16AE6-F6EE-06DD-ABC9-7E616F50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8AC3B-4663-1E13-3360-D2F94250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9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1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12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72CF568-0C93-4A6E-5AC3-C39EB194BFCC}"/>
              </a:ext>
            </a:extLst>
          </p:cNvPr>
          <p:cNvGrpSpPr/>
          <p:nvPr/>
        </p:nvGrpSpPr>
        <p:grpSpPr>
          <a:xfrm>
            <a:off x="5493503" y="1231140"/>
            <a:ext cx="6306093" cy="5231704"/>
            <a:chOff x="5428613" y="1236015"/>
            <a:chExt cx="6306093" cy="52317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488433" y="6226563"/>
              <a:ext cx="4186453" cy="241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3: Mean velocities and turbulence intensities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4C2BB8-7E53-CBCA-6636-ECAD3380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8613" y="1236015"/>
              <a:ext cx="6306093" cy="496824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1488D3-C240-03F3-30E1-F4CF49F15FE1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No influence at H and 2H in front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0 velocity at 0 height due to no-slip BC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Turbulence behind the building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Deformed wind profile behind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89A46D-F1EB-481E-37A7-F6B2EA3F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4D073-5064-2B3D-F47C-ED9FF33E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6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1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13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F13E5F-F6B8-D950-1723-71F8BD4DB62D}"/>
              </a:ext>
            </a:extLst>
          </p:cNvPr>
          <p:cNvGrpSpPr/>
          <p:nvPr/>
        </p:nvGrpSpPr>
        <p:grpSpPr>
          <a:xfrm>
            <a:off x="6128592" y="1493596"/>
            <a:ext cx="5717330" cy="4488769"/>
            <a:chOff x="6490312" y="1729110"/>
            <a:chExt cx="4946760" cy="33274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0312" y="1729110"/>
              <a:ext cx="4946760" cy="2969924"/>
            </a:xfrm>
            <a:prstGeom prst="rect">
              <a:avLst/>
            </a:prstGeom>
            <a:ln w="88900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7338051" y="4877795"/>
              <a:ext cx="3251283" cy="1787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4: Velocity stream lines from </a:t>
              </a:r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F7CD760-8EA4-6825-3D63-3583685F5E3C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Increase wind pressure at the edge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Focused on the upper part of the edge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Under pressure region at the back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Gradient pressure decrease on the sides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8E1EBA-38C2-1B87-DB1E-AFBF2393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2218A-2182-0252-4F53-7890EDE5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1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14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254778" y="6008030"/>
            <a:ext cx="2962345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6: Mean pressure coefficients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19D9460-22B1-1CF7-1175-77BAF3F7CDE0}"/>
              </a:ext>
            </a:extLst>
          </p:cNvPr>
          <p:cNvGrpSpPr/>
          <p:nvPr/>
        </p:nvGrpSpPr>
        <p:grpSpPr>
          <a:xfrm>
            <a:off x="5950778" y="1027700"/>
            <a:ext cx="5570344" cy="4802600"/>
            <a:chOff x="220538" y="1734842"/>
            <a:chExt cx="5570344" cy="48026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826725-7050-77D1-5886-23F0CDE1A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357" y="1734842"/>
              <a:ext cx="5343525" cy="14097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C19C718-FDDF-6F2B-0259-043939FFD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219" y="3218159"/>
              <a:ext cx="5257800" cy="990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2D7F269-E8F5-ED8A-BDA3-FFEFBEBA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538" y="4331790"/>
              <a:ext cx="5570344" cy="102611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FE77708-E736-18D0-33E1-A0B9ED23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794" y="5519037"/>
              <a:ext cx="5438087" cy="101840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04D7901-28DF-9A2B-1297-D3A9391F6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78" y="3189243"/>
            <a:ext cx="4650495" cy="2674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1079734" y="6008030"/>
            <a:ext cx="3832781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5: Pressure assessment lines locations.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F3CB9-3668-3D7D-BCD7-62AC2A65D404}"/>
              </a:ext>
            </a:extLst>
          </p:cNvPr>
          <p:cNvSpPr txBox="1"/>
          <p:nvPr/>
        </p:nvSpPr>
        <p:spPr>
          <a:xfrm>
            <a:off x="10756652" y="1551473"/>
            <a:ext cx="792480" cy="3906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1</a:t>
            </a: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2</a:t>
            </a: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3</a:t>
            </a: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58D4-54BC-632B-8D03-8C551CE2BB4F}"/>
              </a:ext>
            </a:extLst>
          </p:cNvPr>
          <p:cNvSpPr txBox="1"/>
          <p:nvPr/>
        </p:nvSpPr>
        <p:spPr>
          <a:xfrm>
            <a:off x="670878" y="1942219"/>
            <a:ext cx="3860482" cy="706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4 assessment lines on the building at the height of 0.6H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85C9CD-524B-861A-8D48-EB233730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619FF6-4C76-756C-86FA-3A5B189B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3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2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15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527A0C-1DC8-FBC8-7DC1-0F14A47B5772}"/>
              </a:ext>
            </a:extLst>
          </p:cNvPr>
          <p:cNvGrpSpPr/>
          <p:nvPr/>
        </p:nvGrpSpPr>
        <p:grpSpPr>
          <a:xfrm>
            <a:off x="4913676" y="1350971"/>
            <a:ext cx="7256328" cy="1828745"/>
            <a:chOff x="5187053" y="1313869"/>
            <a:chExt cx="6658869" cy="16302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F7E02C-648C-3BDE-7D28-540A5B72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7053" y="1313869"/>
              <a:ext cx="6658869" cy="12496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236051-5518-15D3-9AB1-D7D7F84284C2}"/>
                </a:ext>
              </a:extLst>
            </p:cNvPr>
            <p:cNvSpPr txBox="1"/>
            <p:nvPr/>
          </p:nvSpPr>
          <p:spPr>
            <a:xfrm>
              <a:off x="7064297" y="2729167"/>
              <a:ext cx="2904380" cy="2149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7: Velocity lines in </a:t>
              </a:r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C6A0F-3619-AFC9-0AD2-A45B8AE20052}"/>
              </a:ext>
            </a:extLst>
          </p:cNvPr>
          <p:cNvGrpSpPr/>
          <p:nvPr/>
        </p:nvGrpSpPr>
        <p:grpSpPr>
          <a:xfrm>
            <a:off x="6648216" y="3361933"/>
            <a:ext cx="3787245" cy="3334179"/>
            <a:chOff x="6696468" y="3062864"/>
            <a:chExt cx="3768237" cy="33930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6468" y="3062864"/>
              <a:ext cx="3768237" cy="27008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735000" y="5942733"/>
              <a:ext cx="3691175" cy="5132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8: Velocity stream lines from </a:t>
              </a:r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  <a:p>
              <a:pPr>
                <a:lnSpc>
                  <a:spcPct val="114000"/>
                </a:lnSpc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B0A126-AE5A-57B6-3FE5-EE64E8A1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C40792-1335-FB05-0B0C-CE438D378CA1}"/>
              </a:ext>
            </a:extLst>
          </p:cNvPr>
          <p:cNvSpPr txBox="1"/>
          <p:nvPr/>
        </p:nvSpPr>
        <p:spPr>
          <a:xfrm>
            <a:off x="670878" y="2154869"/>
            <a:ext cx="5392531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Simplified geometry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Less turbulence at the 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16823C-61BA-383A-2F9A-62A64371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99B8E-E902-750D-8265-80B88C3A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0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2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16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6464059" y="6201531"/>
            <a:ext cx="4186453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9: Mean velocities and turbulence intensities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F60C1-D04D-14A1-89AC-A6B620780DEB}"/>
              </a:ext>
            </a:extLst>
          </p:cNvPr>
          <p:cNvSpPr txBox="1"/>
          <p:nvPr/>
        </p:nvSpPr>
        <p:spPr>
          <a:xfrm>
            <a:off x="670878" y="2154869"/>
            <a:ext cx="5392531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Simplified geometry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Less turbulence at the back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B45D2E-D114-87F5-2476-E06E4944B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197" y="1161064"/>
            <a:ext cx="6234176" cy="49759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4979C-2FCC-E82C-C8D2-CA2BD029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FBB5C-E23B-80E2-AB57-FEB1611E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41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2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17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24F54-991C-6DB6-CE0A-BFF07E0C3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9355" y="1161064"/>
            <a:ext cx="5301615" cy="3710126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186925" y="5855169"/>
            <a:ext cx="3729313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10: Velocity stream lines from 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Paraview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861B44-2918-F9DB-58BE-55C22A154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6C0A5-0A5C-A24B-AE30-BB00DD8F1FD2}"/>
              </a:ext>
            </a:extLst>
          </p:cNvPr>
          <p:cNvSpPr txBox="1"/>
          <p:nvPr/>
        </p:nvSpPr>
        <p:spPr>
          <a:xfrm>
            <a:off x="670879" y="2154869"/>
            <a:ext cx="4740108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No focus on the upper part of the edge due to simplified geometry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9A8DBC-2918-52E4-B9E2-3E98D8A7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B7648-B46E-198A-7937-753EC416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97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18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254778" y="6008030"/>
            <a:ext cx="299215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12: Mean pressure coefficients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943585" y="5940055"/>
            <a:ext cx="3832781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11: Pressure assessment lines locations.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58D4-54BC-632B-8D03-8C551CE2BB4F}"/>
              </a:ext>
            </a:extLst>
          </p:cNvPr>
          <p:cNvSpPr txBox="1"/>
          <p:nvPr/>
        </p:nvSpPr>
        <p:spPr>
          <a:xfrm>
            <a:off x="670878" y="1942219"/>
            <a:ext cx="3860482" cy="706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4 assessment lines on the building at the height of 0.6H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90E8F4-A2E2-A25E-1F42-8FFF8900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89" y="3210925"/>
            <a:ext cx="4143375" cy="2619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19773E-9F83-D408-3684-79BFDE809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232" y="1161064"/>
            <a:ext cx="5819775" cy="4791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F3CB9-3668-3D7D-BCD7-62AC2A65D404}"/>
              </a:ext>
            </a:extLst>
          </p:cNvPr>
          <p:cNvSpPr txBox="1"/>
          <p:nvPr/>
        </p:nvSpPr>
        <p:spPr>
          <a:xfrm>
            <a:off x="10756652" y="1551473"/>
            <a:ext cx="792480" cy="3906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1</a:t>
            </a: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3</a:t>
            </a: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7</a:t>
            </a: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F1EC21-04E9-3FE8-761B-63C5CF9A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9405C-3121-291F-0D9E-7811C8EB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68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Base forces and moments analysis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19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6585474" y="5940055"/>
            <a:ext cx="479267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12: Forces and moments in x-direction simulation 2.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943584" y="5940055"/>
            <a:ext cx="5152416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11: Forces and moments in x-direction simulation 1.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366D0-71E9-1217-0008-00AB12E7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99" y="1729542"/>
            <a:ext cx="5317608" cy="4152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41317B-E451-B4DC-1FD4-480207F30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95" y="1768915"/>
            <a:ext cx="5410017" cy="3932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F85E54-2371-5F69-7ABC-DCAB828E6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B0854-6038-BF9C-604D-013A8BBF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0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945C7F-5381-86DE-9F92-78312BC7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8" y="2002973"/>
            <a:ext cx="11345332" cy="3367313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100" dirty="0"/>
              <a:t>Intro…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DB772-908A-096B-A7E3-7E1174C1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8" y="1266973"/>
            <a:ext cx="11345332" cy="510909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FA4D1-986F-B244-E70E-E602DCC48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47290" y="6216459"/>
            <a:ext cx="273600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1AAF4A54-C6EB-35EF-DCD1-A995750F919F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4BB5D0-B5AB-2AD3-825D-CB2FAE643C6A}"/>
              </a:ext>
            </a:extLst>
          </p:cNvPr>
          <p:cNvGrpSpPr/>
          <p:nvPr/>
        </p:nvGrpSpPr>
        <p:grpSpPr>
          <a:xfrm>
            <a:off x="8305156" y="1148247"/>
            <a:ext cx="3678134" cy="4912080"/>
            <a:chOff x="8305156" y="1148247"/>
            <a:chExt cx="3678134" cy="49120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F2F0E6-A589-8439-A1E4-7863C8AC8BD3}"/>
                </a:ext>
              </a:extLst>
            </p:cNvPr>
            <p:cNvSpPr txBox="1"/>
            <p:nvPr/>
          </p:nvSpPr>
          <p:spPr>
            <a:xfrm>
              <a:off x="8692033" y="5819171"/>
              <a:ext cx="2904380" cy="241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1: Bank of America Plaza [1]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A50804-66F5-82DC-092A-9DA57C03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5156" y="1148247"/>
              <a:ext cx="3678134" cy="4561506"/>
            </a:xfrm>
            <a:prstGeom prst="rect">
              <a:avLst/>
            </a:prstGeom>
          </p:spPr>
        </p:pic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A8FC44-1ACC-061D-D733-0ADAB8445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C83C1-6BCD-CA8C-BBA3-876E1AAE81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4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Conclusion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20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C2F6CA-F5A5-4ABE-21E6-E7E6C87A6349}"/>
              </a:ext>
            </a:extLst>
          </p:cNvPr>
          <p:cNvSpPr txBox="1"/>
          <p:nvPr/>
        </p:nvSpPr>
        <p:spPr>
          <a:xfrm>
            <a:off x="670878" y="2154869"/>
            <a:ext cx="11460317" cy="3818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cs typeface="Arial"/>
              </a:rPr>
              <a:t>Wind behavior around the Bank of America Plaza has been studied using: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Eurocode-based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Two CFD simulations</a:t>
            </a:r>
          </a:p>
          <a:p>
            <a:pPr>
              <a:lnSpc>
                <a:spcPct val="150000"/>
              </a:lnSpc>
            </a:pPr>
            <a:endParaRPr lang="en-US" sz="21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cs typeface="Arial"/>
              </a:rPr>
              <a:t>The effect of the building shape has been studied using: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Wind pressure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Velocity speed and deformation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Base forces and moments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65BE2-AAC3-1492-5969-D1D4266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6D0A3-CCFE-1FAD-9CA5-FF00DB64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10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4131B26-692A-433C-8E8E-12871026C590}"/>
              </a:ext>
            </a:extLst>
          </p:cNvPr>
          <p:cNvSpPr txBox="1"/>
          <p:nvPr/>
        </p:nvSpPr>
        <p:spPr>
          <a:xfrm>
            <a:off x="299291" y="1541569"/>
            <a:ext cx="11392120" cy="23852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dirty="0">
                <a:latin typeface="Arial"/>
                <a:cs typeface="Arial"/>
              </a:rPr>
              <a:t>[1] Midtown, “Bank of America Plaza", 2022. [Online] </a:t>
            </a:r>
            <a:r>
              <a:rPr lang="en-GB" sz="1600" dirty="0">
                <a:latin typeface="Arial"/>
                <a:cs typeface="Arial"/>
                <a:hlinkClick r:id="rId2"/>
              </a:rPr>
              <a:t>www.midtownatl.com</a:t>
            </a:r>
            <a:endParaRPr lang="es-E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600" dirty="0">
                <a:latin typeface="Arial"/>
                <a:cs typeface="Calibri"/>
              </a:rPr>
              <a:t>[2] </a:t>
            </a:r>
            <a:r>
              <a:rPr lang="en-US" sz="1600" dirty="0" err="1">
                <a:latin typeface="Arial"/>
                <a:cs typeface="Calibri"/>
              </a:rPr>
              <a:t>Meteoblue</a:t>
            </a:r>
            <a:r>
              <a:rPr lang="en-GB" sz="1600" dirty="0">
                <a:latin typeface="Arial"/>
                <a:cs typeface="Calibri"/>
              </a:rPr>
              <a:t>, “Wind rose“, 1992-2022 [Online]  </a:t>
            </a:r>
            <a:r>
              <a:rPr lang="en-GB" sz="1600" dirty="0">
                <a:latin typeface="Arial"/>
                <a:cs typeface="Calibri"/>
                <a:hlinkClick r:id="rId3"/>
              </a:rPr>
              <a:t>www.meteoblue.com</a:t>
            </a:r>
            <a:endParaRPr lang="en-GB" sz="1600" dirty="0">
              <a:latin typeface="Arial"/>
              <a:cs typeface="Calibri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sz="1600" dirty="0">
              <a:latin typeface="Arial"/>
              <a:cs typeface="Calibri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sz="1500" dirty="0">
              <a:cs typeface="Arial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dirty="0">
              <a:cs typeface="Arial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dirty="0">
              <a:cs typeface="Calibri"/>
            </a:endParaRP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F5E60FB9-3E98-DBBB-5010-FA7826AF5ACF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7B75F326-0A10-A519-FE08-F2A040EF67F6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21</a:t>
            </a:fld>
            <a:endParaRPr lang="de-DE" sz="160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DA3BAC-B67F-F56B-3437-8F0E4536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024338F8-482F-D06B-1406-C5109FB321B2}"/>
              </a:ext>
            </a:extLst>
          </p:cNvPr>
          <p:cNvSpPr txBox="1">
            <a:spLocks/>
          </p:cNvSpPr>
          <p:nvPr/>
        </p:nvSpPr>
        <p:spPr>
          <a:xfrm>
            <a:off x="346078" y="94019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References</a:t>
            </a:r>
            <a:endParaRPr lang="en-US" dirty="0"/>
          </a:p>
          <a:p>
            <a:endParaRPr lang="en-US" sz="2900" dirty="0">
              <a:ea typeface="+mj-lt"/>
              <a:cs typeface="+mj-lt"/>
            </a:endParaRP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5F1084-DDC0-7357-BAC9-A5006549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19E9F-4FB7-3E3E-23DB-CDBDDE7A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EB84BC-5354-25D0-2B25-F946B757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57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97E1-4BDA-12E3-40DA-37308FF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E3E0-98C7-DE77-A434-208D90F53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22380-64FE-52DC-4281-BCE95799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CCC63-833B-065E-3F4A-563B7BFB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7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FB13AA-D373-6E10-7A80-DD27984F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1296001"/>
            <a:ext cx="11345332" cy="510909"/>
          </a:xfrm>
        </p:spPr>
        <p:txBody>
          <a:bodyPr/>
          <a:lstStyle/>
          <a:p>
            <a:r>
              <a:rPr lang="es-ES" dirty="0" err="1"/>
              <a:t>Simulation</a:t>
            </a:r>
            <a:r>
              <a:rPr lang="es-ES" dirty="0"/>
              <a:t> </a:t>
            </a:r>
            <a:r>
              <a:rPr lang="es-ES" sz="2667" dirty="0"/>
              <a:t>(</a:t>
            </a:r>
            <a:r>
              <a:rPr lang="es-ES" sz="2667" dirty="0" err="1"/>
              <a:t>Mesh</a:t>
            </a:r>
            <a:r>
              <a:rPr lang="es-ES" sz="2667" dirty="0"/>
              <a:t>)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Bank of America Plaza, Atlanta. Mohebi, J. Castedo, R. San Miguel, R. 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dirty="0" err="1"/>
              <a:t>Mesh</a:t>
            </a:r>
            <a:r>
              <a:rPr lang="es-ES" dirty="0"/>
              <a:t> </a:t>
            </a:r>
            <a:r>
              <a:rPr lang="es-ES" dirty="0" err="1"/>
              <a:t>quality</a:t>
            </a:r>
            <a:endParaRPr lang="es-E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9D7B38-4D30-87CE-6D38-475EBFCBC2D8}"/>
              </a:ext>
            </a:extLst>
          </p:cNvPr>
          <p:cNvGrpSpPr/>
          <p:nvPr/>
        </p:nvGrpSpPr>
        <p:grpSpPr>
          <a:xfrm>
            <a:off x="560702" y="2992693"/>
            <a:ext cx="5229709" cy="2259254"/>
            <a:chOff x="420526" y="2244519"/>
            <a:chExt cx="3922282" cy="1694440"/>
          </a:xfrm>
        </p:grpSpPr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75C97F09-E879-B417-ABA6-1D098586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6087" y="2244519"/>
              <a:ext cx="1946721" cy="1351699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424E8B42-B472-8AD9-F764-2F4EC4FEC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526" y="2244519"/>
              <a:ext cx="1975561" cy="135169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166065-C65E-7833-C06A-E7EE8B90D9C6}"/>
                </a:ext>
              </a:extLst>
            </p:cNvPr>
            <p:cNvSpPr txBox="1"/>
            <p:nvPr/>
          </p:nvSpPr>
          <p:spPr>
            <a:xfrm>
              <a:off x="1750489" y="3681774"/>
              <a:ext cx="176523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dirty="0" err="1">
                  <a:latin typeface="+mn-lt"/>
                </a:rPr>
                <a:t>Simulation</a:t>
              </a:r>
              <a:r>
                <a:rPr lang="es-ES" sz="2133" dirty="0">
                  <a:latin typeface="+mn-lt"/>
                </a:rPr>
                <a:t> 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9BD407-2EA0-25A7-CE27-183ABB306477}"/>
              </a:ext>
            </a:extLst>
          </p:cNvPr>
          <p:cNvGrpSpPr/>
          <p:nvPr/>
        </p:nvGrpSpPr>
        <p:grpSpPr>
          <a:xfrm>
            <a:off x="6096000" y="2992693"/>
            <a:ext cx="5256403" cy="2259254"/>
            <a:chOff x="4572000" y="2244519"/>
            <a:chExt cx="3942302" cy="1694440"/>
          </a:xfrm>
        </p:grpSpPr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F1C67A79-FA8A-7A81-5C86-5B5E32A67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244519"/>
              <a:ext cx="1966739" cy="1351699"/>
            </a:xfrm>
            <a:prstGeom prst="rect">
              <a:avLst/>
            </a:prstGeom>
          </p:spPr>
        </p:pic>
        <p:pic>
          <p:nvPicPr>
            <p:cNvPr id="16" name="Picture 15" descr="Chart, histogram&#10;&#10;Description automatically generated">
              <a:extLst>
                <a:ext uri="{FF2B5EF4-FFF2-40B4-BE49-F238E27FC236}">
                  <a16:creationId xmlns:a16="http://schemas.microsoft.com/office/drawing/2014/main" id="{21FBBBD8-69D1-12AA-ABF5-B2C45A151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8740" y="2244519"/>
              <a:ext cx="1975562" cy="13520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69DDFE-87C9-20CA-9B20-9E1CFF3E79CC}"/>
                </a:ext>
              </a:extLst>
            </p:cNvPr>
            <p:cNvSpPr txBox="1"/>
            <p:nvPr/>
          </p:nvSpPr>
          <p:spPr>
            <a:xfrm>
              <a:off x="5912420" y="3681774"/>
              <a:ext cx="176523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dirty="0" err="1">
                  <a:latin typeface="+mn-lt"/>
                </a:rPr>
                <a:t>Simulation</a:t>
              </a:r>
              <a:r>
                <a:rPr lang="es-ES" sz="2133" dirty="0">
                  <a:latin typeface="+mn-lt"/>
                </a:rPr>
                <a:t>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7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solidFill>
                  <a:srgbClr val="FF0000"/>
                </a:solidFill>
                <a:latin typeface="Arial"/>
                <a:cs typeface="Arial"/>
              </a:rPr>
              <a:t>The Structure </a:t>
            </a: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07AFCD15-3EC7-E649-932A-295A7746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8" y="1809100"/>
            <a:ext cx="8922936" cy="4426396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Bank of America Plaza: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Height: 250 m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Floors: 55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Width: 55 m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Material: Concrete-Steel Composite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Year completed: 1992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 dirty="0">
              <a:solidFill>
                <a:srgbClr val="FF0000"/>
              </a:solidFill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Assumptions: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The cross-section shape is taken as square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The top hollow part is not considered</a:t>
            </a:r>
          </a:p>
          <a:p>
            <a:endParaRPr lang="en-US" sz="2100" dirty="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 dirty="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 dirty="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 dirty="0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3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57E2D4-11D5-AB5C-74CD-7F31559E2A3A}"/>
              </a:ext>
            </a:extLst>
          </p:cNvPr>
          <p:cNvGrpSpPr/>
          <p:nvPr/>
        </p:nvGrpSpPr>
        <p:grpSpPr>
          <a:xfrm>
            <a:off x="8103543" y="1298191"/>
            <a:ext cx="3461025" cy="4605970"/>
            <a:chOff x="8103543" y="1298191"/>
            <a:chExt cx="3461025" cy="46059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1A1EEA-1A97-3243-1FDE-A9D40C4D07E1}"/>
                </a:ext>
              </a:extLst>
            </p:cNvPr>
            <p:cNvSpPr txBox="1"/>
            <p:nvPr/>
          </p:nvSpPr>
          <p:spPr>
            <a:xfrm>
              <a:off x="8430715" y="5663005"/>
              <a:ext cx="2806680" cy="241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2: Bank of America Plaza [1]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A58406-141C-F48C-B3BE-17CA2092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543" y="1298191"/>
              <a:ext cx="3461025" cy="4261618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602C3-7E64-17A0-3D7C-D4CC3688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3C4A7-908B-5BC3-0F18-396F2DE0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solidFill>
                  <a:srgbClr val="FF0000"/>
                </a:solidFill>
                <a:latin typeface="Arial"/>
                <a:cs typeface="Arial"/>
              </a:rPr>
              <a:t>Location and wind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4">
                <a:extLst>
                  <a:ext uri="{FF2B5EF4-FFF2-40B4-BE49-F238E27FC236}">
                    <a16:creationId xmlns:a16="http://schemas.microsoft.com/office/drawing/2014/main" id="{07AFCD15-3EC7-E649-932A-295A774644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138" y="1774588"/>
                <a:ext cx="9197749" cy="4633037"/>
              </a:xfrm>
            </p:spPr>
            <p:txBody>
              <a:bodyPr lIns="91440" tIns="45720" rIns="91440" bIns="45720" anchor="t"/>
              <a:lstStyle/>
              <a:p>
                <a:pPr>
                  <a:lnSpc>
                    <a:spcPct val="150000"/>
                  </a:lnSpc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Location:</a:t>
                </a:r>
              </a:p>
              <a:p>
                <a:pPr marL="285750" indent="-285750">
                  <a:lnSpc>
                    <a:spcPct val="150000"/>
                  </a:lnSpc>
                  <a:buFont typeface="Arial,Sans-Serif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Atlanta, Georgia, USA</a:t>
                </a: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Terrain type: </a:t>
                </a:r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IV</a:t>
                </a:r>
              </a:p>
              <a:p>
                <a:endParaRPr lang="en-US" sz="2100" dirty="0">
                  <a:solidFill>
                    <a:srgbClr val="FF0000"/>
                  </a:solidFill>
                  <a:cs typeface="Arial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Wind conditions: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Dominant wind from </a:t>
                </a:r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WNW</a:t>
                </a: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 and </a:t>
                </a:r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ENE</a:t>
                </a: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 to the sides</a:t>
                </a:r>
              </a:p>
              <a:p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 of the building: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𝒎𝒆𝒂𝒏</m:t>
                        </m:r>
                      </m:sub>
                    </m:sSub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𝟐𝟓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𝟔𝟕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</m:oMath>
                </a14:m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𝑮𝒖𝒔𝒕</m:t>
                        </m:r>
                      </m:sub>
                    </m:sSub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𝟐𝟗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𝟓</m:t>
                    </m:r>
                    <m:f>
                      <m:fPr>
                        <m:ctrlP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endParaRPr lang="en-US" sz="2100" b="1" dirty="0">
                  <a:solidFill>
                    <a:srgbClr val="FF0000"/>
                  </a:solidFill>
                  <a:cs typeface="Arial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Considerable wind from </a:t>
                </a:r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W</a:t>
                </a: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 acting on the edge</a:t>
                </a:r>
              </a:p>
              <a:p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of the building: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𝒎𝒆𝒂𝒏</m:t>
                        </m:r>
                      </m:sub>
                    </m:sSub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𝟐𝟏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𝟖𝟒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</m:t>
                        </m:r>
                      </m:num>
                      <m:den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𝒔</m:t>
                        </m:r>
                      </m:den>
                    </m:f>
                  </m:oMath>
                </a14:m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𝑮𝒖𝒔𝒕</m:t>
                        </m:r>
                      </m:sub>
                    </m:sSub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𝟐𝟓</m:t>
                    </m:r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𝟏</m:t>
                    </m:r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endParaRPr lang="en-US" sz="2100" b="1" dirty="0">
                  <a:solidFill>
                    <a:srgbClr val="FF0000"/>
                  </a:solidFill>
                  <a:cs typeface="Arial"/>
                </a:endParaRPr>
              </a:p>
              <a:p>
                <a:endParaRPr lang="en-US" sz="2100" dirty="0"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Marcador de contenido 4">
                <a:extLst>
                  <a:ext uri="{FF2B5EF4-FFF2-40B4-BE49-F238E27FC236}">
                    <a16:creationId xmlns:a16="http://schemas.microsoft.com/office/drawing/2014/main" id="{07AFCD15-3EC7-E649-932A-295A77464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138" y="1774588"/>
                <a:ext cx="9197749" cy="46330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4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727B92-CE3C-454A-FD75-476BECE91649}"/>
              </a:ext>
            </a:extLst>
          </p:cNvPr>
          <p:cNvGrpSpPr/>
          <p:nvPr/>
        </p:nvGrpSpPr>
        <p:grpSpPr>
          <a:xfrm>
            <a:off x="6792221" y="1263679"/>
            <a:ext cx="4899189" cy="4777028"/>
            <a:chOff x="6792221" y="1263679"/>
            <a:chExt cx="4899189" cy="4777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1A1EEA-1A97-3243-1FDE-A9D40C4D07E1}"/>
                </a:ext>
              </a:extLst>
            </p:cNvPr>
            <p:cNvSpPr txBox="1"/>
            <p:nvPr/>
          </p:nvSpPr>
          <p:spPr>
            <a:xfrm>
              <a:off x="7199588" y="5799551"/>
              <a:ext cx="4084455" cy="241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3: Wind rose according to 30 years data [2]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0F16A-CB4A-E363-BDAB-5F9586CF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221" y="1263679"/>
              <a:ext cx="4899189" cy="4330641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78232-34B0-2BE3-288F-6C1DDA2C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683F1C-0172-4F72-6418-B2C01448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7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47F82C-C7EB-8CCC-53BF-DE719340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86" y="177109"/>
            <a:ext cx="1371597" cy="59256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AE908-DC00-FB8D-2A0B-28A106539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1CC7C-B525-756F-39FC-06C64FD36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05" y="788353"/>
            <a:ext cx="1668195" cy="529629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9B2F9-F224-7320-38C7-468BEB9EA3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BF17B-2D7A-166B-78F1-2873D91E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014" y="940583"/>
            <a:ext cx="1668193" cy="516213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703B4-D333-F815-6C0B-BA8E9C68DDC1}"/>
              </a:ext>
            </a:extLst>
          </p:cNvPr>
          <p:cNvGrpSpPr/>
          <p:nvPr/>
        </p:nvGrpSpPr>
        <p:grpSpPr>
          <a:xfrm>
            <a:off x="942968" y="1111045"/>
            <a:ext cx="10035993" cy="3979008"/>
            <a:chOff x="707225" y="833284"/>
            <a:chExt cx="7526995" cy="2984256"/>
          </a:xfrm>
        </p:grpSpPr>
        <p:pic>
          <p:nvPicPr>
            <p:cNvPr id="15" name="Picture 14" descr="A picture containing indoor, stationary&#10;&#10;Description automatically generated">
              <a:extLst>
                <a:ext uri="{FF2B5EF4-FFF2-40B4-BE49-F238E27FC236}">
                  <a16:creationId xmlns:a16="http://schemas.microsoft.com/office/drawing/2014/main" id="{1C75F780-1084-5FD9-1C36-CEAA18D68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7341" y="833284"/>
              <a:ext cx="2216879" cy="141145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E31BD2-F2F5-C9F1-97C0-EBE6DE51D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0896" y="833284"/>
              <a:ext cx="2022157" cy="1395825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9E209A-5433-A842-6527-A8ED6473E926}"/>
                </a:ext>
              </a:extLst>
            </p:cNvPr>
            <p:cNvSpPr/>
            <p:nvPr/>
          </p:nvSpPr>
          <p:spPr>
            <a:xfrm>
              <a:off x="707225" y="3436729"/>
              <a:ext cx="440889" cy="3808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06D412-5FFE-79C6-13ED-43840EA1614A}"/>
                </a:ext>
              </a:extLst>
            </p:cNvPr>
            <p:cNvCxnSpPr>
              <a:cxnSpLocks/>
              <a:stCxn id="18" idx="7"/>
            </p:cNvCxnSpPr>
            <p:nvPr/>
          </p:nvCxnSpPr>
          <p:spPr>
            <a:xfrm flipV="1">
              <a:off x="1083547" y="2229109"/>
              <a:ext cx="2137349" cy="1263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AFFAB4-BDDB-CA8A-5C6E-D7D4B3DF2054}"/>
                </a:ext>
              </a:extLst>
            </p:cNvPr>
            <p:cNvCxnSpPr>
              <a:cxnSpLocks/>
              <a:stCxn id="30" idx="7"/>
            </p:cNvCxnSpPr>
            <p:nvPr/>
          </p:nvCxnSpPr>
          <p:spPr>
            <a:xfrm flipV="1">
              <a:off x="2180354" y="2252550"/>
              <a:ext cx="3836987" cy="1239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FBBF28-56FB-625D-8F72-1F320836F79C}"/>
                </a:ext>
              </a:extLst>
            </p:cNvPr>
            <p:cNvSpPr/>
            <p:nvPr/>
          </p:nvSpPr>
          <p:spPr>
            <a:xfrm>
              <a:off x="1804032" y="3436728"/>
              <a:ext cx="440889" cy="3808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46C5D99-0967-D970-3D69-ECB79CF23F87}"/>
              </a:ext>
            </a:extLst>
          </p:cNvPr>
          <p:cNvGrpSpPr/>
          <p:nvPr/>
        </p:nvGrpSpPr>
        <p:grpSpPr>
          <a:xfrm>
            <a:off x="3687099" y="1404758"/>
            <a:ext cx="7291861" cy="3396431"/>
            <a:chOff x="3497318" y="814924"/>
            <a:chExt cx="5468896" cy="2547323"/>
          </a:xfrm>
        </p:grpSpPr>
        <p:pic>
          <p:nvPicPr>
            <p:cNvPr id="36" name="Picture 35" descr="A picture containing building, ceiling, court, roof&#10;&#10;Description automatically generated">
              <a:extLst>
                <a:ext uri="{FF2B5EF4-FFF2-40B4-BE49-F238E27FC236}">
                  <a16:creationId xmlns:a16="http://schemas.microsoft.com/office/drawing/2014/main" id="{02BD4DE2-8A71-824C-B663-7A5F8E12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7784" y="831424"/>
              <a:ext cx="3778430" cy="2528113"/>
            </a:xfrm>
            <a:prstGeom prst="rect">
              <a:avLst/>
            </a:prstGeom>
          </p:spPr>
        </p:pic>
        <p:pic>
          <p:nvPicPr>
            <p:cNvPr id="38" name="Picture 37" descr="A tall building with a pointy top&#10;&#10;Description automatically generated with low confidence">
              <a:extLst>
                <a:ext uri="{FF2B5EF4-FFF2-40B4-BE49-F238E27FC236}">
                  <a16:creationId xmlns:a16="http://schemas.microsoft.com/office/drawing/2014/main" id="{DDD1BF7E-C14D-B979-326E-3A29DEA1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97318" y="814924"/>
              <a:ext cx="1693238" cy="254732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C42084-B398-DE7B-124F-51ABF84607D1}"/>
              </a:ext>
            </a:extLst>
          </p:cNvPr>
          <p:cNvGrpSpPr/>
          <p:nvPr/>
        </p:nvGrpSpPr>
        <p:grpSpPr>
          <a:xfrm>
            <a:off x="1715211" y="670557"/>
            <a:ext cx="9083327" cy="5896455"/>
            <a:chOff x="1286408" y="502917"/>
            <a:chExt cx="6812495" cy="4422341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FBA5545A-DBFE-CD44-9B00-3653F7D9D5E5}"/>
                </a:ext>
              </a:extLst>
            </p:cNvPr>
            <p:cNvSpPr/>
            <p:nvPr/>
          </p:nvSpPr>
          <p:spPr>
            <a:xfrm>
              <a:off x="3675973" y="4070065"/>
              <a:ext cx="1707817" cy="85519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 dirty="0"/>
                <a:t>.</a:t>
              </a:r>
              <a:r>
                <a:rPr lang="es-ES" dirty="0" err="1"/>
                <a:t>ifc</a:t>
              </a:r>
              <a:r>
                <a:rPr lang="es-ES" dirty="0"/>
                <a:t> </a:t>
              </a:r>
              <a:r>
                <a:rPr lang="es-ES" dirty="0" err="1"/>
                <a:t>format</a:t>
              </a:r>
              <a:endParaRPr lang="es-ES" dirty="0"/>
            </a:p>
          </p:txBody>
        </p:sp>
        <p:pic>
          <p:nvPicPr>
            <p:cNvPr id="42" name="Picture 4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C4509E1-823F-9E4F-5272-0B41710B2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6408" y="4338448"/>
              <a:ext cx="1707817" cy="346364"/>
            </a:xfrm>
            <a:prstGeom prst="rect">
              <a:avLst/>
            </a:prstGeom>
          </p:spPr>
        </p:pic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1C74497B-895D-E787-E421-E31F92747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39479" y="3989294"/>
              <a:ext cx="931910" cy="931910"/>
            </a:xfrm>
            <a:prstGeom prst="rect">
              <a:avLst/>
            </a:prstGeom>
          </p:spPr>
        </p:pic>
        <p:pic>
          <p:nvPicPr>
            <p:cNvPr id="46" name="Picture 45" descr="Background pattern&#10;&#10;Description automatically generated">
              <a:extLst>
                <a:ext uri="{FF2B5EF4-FFF2-40B4-BE49-F238E27FC236}">
                  <a16:creationId xmlns:a16="http://schemas.microsoft.com/office/drawing/2014/main" id="{A825AF66-7C70-BB2B-FFA1-97DDFCBB0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988"/>
            <a:stretch/>
          </p:blipFill>
          <p:spPr>
            <a:xfrm>
              <a:off x="6953875" y="513366"/>
              <a:ext cx="1145028" cy="3319727"/>
            </a:xfrm>
            <a:prstGeom prst="rect">
              <a:avLst/>
            </a:prstGeom>
          </p:spPr>
        </p:pic>
        <p:pic>
          <p:nvPicPr>
            <p:cNvPr id="48" name="Picture 47" descr="Background pattern&#10;&#10;Description automatically generated">
              <a:extLst>
                <a:ext uri="{FF2B5EF4-FFF2-40B4-BE49-F238E27FC236}">
                  <a16:creationId xmlns:a16="http://schemas.microsoft.com/office/drawing/2014/main" id="{E21F61DE-9A20-E6F8-41EA-A79342C3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27459" y="502917"/>
              <a:ext cx="1031127" cy="3340627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BCDE30-685B-CF53-B322-1C9BD981E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dirty="0" err="1"/>
              <a:t>Difficult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exact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building</a:t>
            </a:r>
            <a:endParaRPr lang="es-ES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obtained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3D </a:t>
            </a:r>
            <a:r>
              <a:rPr lang="es-ES" dirty="0" err="1"/>
              <a:t>Warehouse</a:t>
            </a:r>
            <a:endParaRPr lang="es-ES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scaled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height</a:t>
            </a:r>
            <a:r>
              <a:rPr lang="es-ES" dirty="0"/>
              <a:t>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dirty="0" err="1"/>
              <a:t>Simplifications</a:t>
            </a:r>
            <a:r>
              <a:rPr lang="es-ES" dirty="0"/>
              <a:t> </a:t>
            </a:r>
            <a:r>
              <a:rPr lang="es-ES" dirty="0" err="1"/>
              <a:t>made</a:t>
            </a:r>
            <a:endParaRPr lang="es-ES" dirty="0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446F0EB-A110-E850-FE48-2A5103DA37C7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1288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95062E-6 L -0.56042 0.096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21" y="481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-0.43993 0.1348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7" y="672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L -0.31979 0.12253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611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64AA7FD-96B4-D4E0-EB39-76564AD95B74}"/>
              </a:ext>
            </a:extLst>
          </p:cNvPr>
          <p:cNvGrpSpPr/>
          <p:nvPr/>
        </p:nvGrpSpPr>
        <p:grpSpPr>
          <a:xfrm>
            <a:off x="1273634" y="539246"/>
            <a:ext cx="9910909" cy="5821799"/>
            <a:chOff x="955225" y="404434"/>
            <a:chExt cx="7433182" cy="4366349"/>
          </a:xfrm>
        </p:grpSpPr>
        <p:pic>
          <p:nvPicPr>
            <p:cNvPr id="6" name="Picture 5" descr="A picture containing linedrawing&#10;&#10;Description automatically generated">
              <a:extLst>
                <a:ext uri="{FF2B5EF4-FFF2-40B4-BE49-F238E27FC236}">
                  <a16:creationId xmlns:a16="http://schemas.microsoft.com/office/drawing/2014/main" id="{C9E25FA5-8793-250D-4DA7-D356D80C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6212" y="404434"/>
              <a:ext cx="5342904" cy="4334632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505412-35E6-95F3-F390-DD372C198A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4135" y="1653873"/>
              <a:ext cx="3693381" cy="1606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CDD6C97-2F9E-B3AC-BCE8-823BCD513077}"/>
                </a:ext>
              </a:extLst>
            </p:cNvPr>
            <p:cNvCxnSpPr>
              <a:cxnSpLocks/>
            </p:cNvCxnSpPr>
            <p:nvPr/>
          </p:nvCxnSpPr>
          <p:spPr>
            <a:xfrm>
              <a:off x="3244135" y="3260037"/>
              <a:ext cx="1447135" cy="15107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B848765-9130-2DAA-1514-8EF6D327C34D}"/>
                </a:ext>
              </a:extLst>
            </p:cNvPr>
            <p:cNvCxnSpPr>
              <a:cxnSpLocks/>
            </p:cNvCxnSpPr>
            <p:nvPr/>
          </p:nvCxnSpPr>
          <p:spPr>
            <a:xfrm>
              <a:off x="6937516" y="1653873"/>
              <a:ext cx="1450891" cy="15266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BDE442-6F63-7156-3B13-EDFAAC68BED1}"/>
                </a:ext>
              </a:extLst>
            </p:cNvPr>
            <p:cNvCxnSpPr/>
            <p:nvPr/>
          </p:nvCxnSpPr>
          <p:spPr>
            <a:xfrm>
              <a:off x="3697361" y="3057001"/>
              <a:ext cx="1101253" cy="115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63CBB01-8021-D0C8-7828-B08694699707}"/>
                </a:ext>
              </a:extLst>
            </p:cNvPr>
            <p:cNvCxnSpPr/>
            <p:nvPr/>
          </p:nvCxnSpPr>
          <p:spPr>
            <a:xfrm>
              <a:off x="5546367" y="2254340"/>
              <a:ext cx="1101253" cy="115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D0B82A-F1C5-71C3-282D-A25D73A04DD2}"/>
                </a:ext>
              </a:extLst>
            </p:cNvPr>
            <p:cNvCxnSpPr>
              <a:cxnSpLocks/>
            </p:cNvCxnSpPr>
            <p:nvPr/>
          </p:nvCxnSpPr>
          <p:spPr>
            <a:xfrm>
              <a:off x="4863620" y="2563384"/>
              <a:ext cx="811585" cy="81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731405-17AE-98F5-2903-0C441CC3AC59}"/>
                </a:ext>
              </a:extLst>
            </p:cNvPr>
            <p:cNvCxnSpPr>
              <a:cxnSpLocks/>
            </p:cNvCxnSpPr>
            <p:nvPr/>
          </p:nvCxnSpPr>
          <p:spPr>
            <a:xfrm>
              <a:off x="3932508" y="2958974"/>
              <a:ext cx="836994" cy="8796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890105D-833A-5B8A-BCBE-8577277C7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4234429"/>
              <a:ext cx="906449" cy="41708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CB491DA-5BDE-D9A9-B4AE-9877798A6847}"/>
                </a:ext>
              </a:extLst>
            </p:cNvPr>
            <p:cNvCxnSpPr>
              <a:cxnSpLocks/>
            </p:cNvCxnSpPr>
            <p:nvPr/>
          </p:nvCxnSpPr>
          <p:spPr>
            <a:xfrm>
              <a:off x="4149838" y="2854940"/>
              <a:ext cx="1671429" cy="1744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4629C04-9959-C7DF-A8D7-AAFB95708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5534" y="3919357"/>
              <a:ext cx="464742" cy="227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C36837-39D5-A5E2-3ADF-E90B52177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9035" y="3006769"/>
              <a:ext cx="2750502" cy="122766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A00DA0-9F11-B623-9B7C-4F051B723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1083" y="3666389"/>
              <a:ext cx="233843" cy="11843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6071100-BF23-A970-4879-9688F284A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979" y="3300780"/>
              <a:ext cx="1357993" cy="62561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0F629F7-9085-7664-9DB7-194EEF45B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668" y="3338081"/>
              <a:ext cx="721816" cy="3350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BEED8C-86DA-1CCC-5568-D26A6C59A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4133" y="3724956"/>
              <a:ext cx="2202424" cy="96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1F328D-56BE-9700-8F68-8E13A70DB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225" y="2778967"/>
              <a:ext cx="1861743" cy="803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652F295-5CB3-0873-DD50-83D11E52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890" y="2816381"/>
              <a:ext cx="1492105" cy="646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D7C52EE-001B-977E-91BF-029B69C0F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8097" y="3317733"/>
              <a:ext cx="1492105" cy="646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338F593-F90F-CD18-57D3-68B894E48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1696" y="2861231"/>
              <a:ext cx="1198246" cy="5287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27658CA-4A0D-4AA8-CF2A-4DCA9A14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6188" y="3064008"/>
              <a:ext cx="1257665" cy="549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AD146D4-5138-D1F7-AD90-29E38EFEDE57}"/>
                </a:ext>
              </a:extLst>
            </p:cNvPr>
            <p:cNvCxnSpPr/>
            <p:nvPr/>
          </p:nvCxnSpPr>
          <p:spPr>
            <a:xfrm>
              <a:off x="1282165" y="3428721"/>
              <a:ext cx="834896" cy="101051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7D6DEC3-9AB1-4860-3409-F8A4028798A3}"/>
                </a:ext>
              </a:extLst>
            </p:cNvPr>
            <p:cNvCxnSpPr>
              <a:cxnSpLocks/>
            </p:cNvCxnSpPr>
            <p:nvPr/>
          </p:nvCxnSpPr>
          <p:spPr>
            <a:xfrm>
              <a:off x="2083943" y="3410410"/>
              <a:ext cx="422400" cy="52356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83A317B-B5BC-2ABA-FD52-3CAC33DA4B3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882" y="3362051"/>
              <a:ext cx="142188" cy="1966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7A5688-C67A-FDB9-36B7-BCBF4F9BF7D8}"/>
                </a:ext>
              </a:extLst>
            </p:cNvPr>
            <p:cNvSpPr txBox="1"/>
            <p:nvPr/>
          </p:nvSpPr>
          <p:spPr>
            <a:xfrm rot="20140604">
              <a:off x="6447372" y="3390209"/>
              <a:ext cx="870264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 dirty="0">
                  <a:latin typeface="+mn-lt"/>
                </a:rPr>
                <a:t>3000 (12H)</a:t>
              </a:r>
              <a:endParaRPr lang="es-ES" sz="2133" dirty="0">
                <a:latin typeface="+mn-lt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B3ED469-650A-B72F-8C08-118904BAFFDA}"/>
                </a:ext>
              </a:extLst>
            </p:cNvPr>
            <p:cNvSpPr txBox="1"/>
            <p:nvPr/>
          </p:nvSpPr>
          <p:spPr>
            <a:xfrm rot="20140604">
              <a:off x="4674252" y="4255999"/>
              <a:ext cx="696892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 dirty="0">
                  <a:latin typeface="+mn-lt"/>
                </a:rPr>
                <a:t>1000 (4H)</a:t>
              </a:r>
              <a:endParaRPr lang="es-ES" sz="2133" dirty="0">
                <a:latin typeface="+mn-lt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B233CE3-6F0C-C4C1-D8F0-400B4E594BA1}"/>
                </a:ext>
              </a:extLst>
            </p:cNvPr>
            <p:cNvSpPr txBox="1"/>
            <p:nvPr/>
          </p:nvSpPr>
          <p:spPr>
            <a:xfrm rot="20140604">
              <a:off x="5592966" y="3421207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 dirty="0">
                  <a:latin typeface="+mn-lt"/>
                </a:rPr>
                <a:t>1500</a:t>
              </a:r>
              <a:endParaRPr lang="es-ES" sz="2133" dirty="0">
                <a:latin typeface="+mn-lt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29A90F8-901D-8006-683B-A1E033455E96}"/>
                </a:ext>
              </a:extLst>
            </p:cNvPr>
            <p:cNvSpPr txBox="1"/>
            <p:nvPr/>
          </p:nvSpPr>
          <p:spPr>
            <a:xfrm rot="20140604">
              <a:off x="5124287" y="3269297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 dirty="0">
                  <a:latin typeface="+mn-lt"/>
                </a:rPr>
                <a:t>750</a:t>
              </a:r>
              <a:endParaRPr lang="es-ES" sz="2133" dirty="0">
                <a:latin typeface="+mn-lt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4EE0500-B777-7A9D-52AF-2B6F001F8A84}"/>
                </a:ext>
              </a:extLst>
            </p:cNvPr>
            <p:cNvSpPr txBox="1"/>
            <p:nvPr/>
          </p:nvSpPr>
          <p:spPr>
            <a:xfrm rot="20140604">
              <a:off x="4779467" y="3798328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 dirty="0">
                  <a:latin typeface="+mn-lt"/>
                </a:rPr>
                <a:t>500</a:t>
              </a:r>
              <a:endParaRPr lang="es-ES" sz="2133" dirty="0">
                <a:latin typeface="+mn-lt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EEF09E4-7762-D5FA-ECED-DA46C5505BB9}"/>
                </a:ext>
              </a:extLst>
            </p:cNvPr>
            <p:cNvSpPr txBox="1"/>
            <p:nvPr/>
          </p:nvSpPr>
          <p:spPr>
            <a:xfrm rot="20140604">
              <a:off x="4647370" y="3538235"/>
              <a:ext cx="328451" cy="168796"/>
            </a:xfrm>
            <a:prstGeom prst="rect">
              <a:avLst/>
            </a:prstGeom>
            <a:solidFill>
              <a:srgbClr val="FFFFFF">
                <a:alpha val="49020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 dirty="0">
                  <a:latin typeface="+mn-lt"/>
                </a:rPr>
                <a:t>250</a:t>
              </a:r>
              <a:endParaRPr lang="es-ES" sz="2133" dirty="0">
                <a:latin typeface="+mn-lt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C4ECCC-7A8C-E9D2-8C7A-7E2AE4A49739}"/>
                </a:ext>
              </a:extLst>
            </p:cNvPr>
            <p:cNvSpPr txBox="1"/>
            <p:nvPr/>
          </p:nvSpPr>
          <p:spPr>
            <a:xfrm rot="3039378">
              <a:off x="1586169" y="3949627"/>
              <a:ext cx="624607" cy="168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 dirty="0">
                  <a:latin typeface="+mn-lt"/>
                </a:rPr>
                <a:t>1500 (6H)</a:t>
              </a:r>
              <a:endParaRPr lang="es-ES" sz="2133" dirty="0">
                <a:latin typeface="+mn-lt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EDC264F-92A4-7A0B-ADF9-7DC86C044F37}"/>
                </a:ext>
              </a:extLst>
            </p:cNvPr>
            <p:cNvSpPr txBox="1"/>
            <p:nvPr/>
          </p:nvSpPr>
          <p:spPr>
            <a:xfrm rot="3039378">
              <a:off x="2173626" y="3639698"/>
              <a:ext cx="576469" cy="168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 dirty="0">
                  <a:latin typeface="+mn-lt"/>
                </a:rPr>
                <a:t>1000</a:t>
              </a:r>
              <a:endParaRPr lang="es-ES" sz="2133" dirty="0">
                <a:latin typeface="+mn-lt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AC2B870-111B-2E2B-5B72-252E57859ED3}"/>
                </a:ext>
              </a:extLst>
            </p:cNvPr>
            <p:cNvSpPr txBox="1"/>
            <p:nvPr/>
          </p:nvSpPr>
          <p:spPr>
            <a:xfrm rot="3572796">
              <a:off x="2764899" y="3371230"/>
              <a:ext cx="328451" cy="168797"/>
            </a:xfrm>
            <a:prstGeom prst="rect">
              <a:avLst/>
            </a:prstGeom>
            <a:solidFill>
              <a:srgbClr val="FFFFFF">
                <a:alpha val="49020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 dirty="0">
                  <a:latin typeface="+mn-lt"/>
                </a:rPr>
                <a:t>500</a:t>
              </a:r>
              <a:endParaRPr lang="es-ES" sz="2133" dirty="0">
                <a:latin typeface="+mn-lt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Bank of America Plaza, Atlanta. Mohebi, J. Castedo, R. San Miguel, R. 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dirty="0" err="1"/>
              <a:t>Subdomain</a:t>
            </a:r>
            <a:r>
              <a:rPr lang="es-ES" dirty="0"/>
              <a:t> boxes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53B980F2-5F4B-E812-709E-3AA7AAD5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57" y="2731054"/>
            <a:ext cx="9552091" cy="2319357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29B4E14B-413A-ACDF-3161-AF9BA0CA1D54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(Subdomains)</a:t>
            </a:r>
          </a:p>
        </p:txBody>
      </p:sp>
    </p:spTree>
    <p:extLst>
      <p:ext uri="{BB962C8B-B14F-4D97-AF65-F5344CB8AC3E}">
        <p14:creationId xmlns:p14="http://schemas.microsoft.com/office/powerpoint/2010/main" val="407248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dirty="0" err="1"/>
              <a:t>Subdomain</a:t>
            </a:r>
            <a:r>
              <a:rPr lang="es-ES" dirty="0"/>
              <a:t> boxes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F77D785-78A9-4C6B-92F6-4DF1065F22A2}"/>
              </a:ext>
            </a:extLst>
          </p:cNvPr>
          <p:cNvGrpSpPr/>
          <p:nvPr/>
        </p:nvGrpSpPr>
        <p:grpSpPr>
          <a:xfrm>
            <a:off x="1950141" y="2571015"/>
            <a:ext cx="7803459" cy="3677387"/>
            <a:chOff x="1462606" y="1928261"/>
            <a:chExt cx="5852594" cy="2758040"/>
          </a:xfrm>
        </p:grpSpPr>
        <p:pic>
          <p:nvPicPr>
            <p:cNvPr id="8" name="Picture 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02B9A714-7C84-331F-50E4-9B8BC2F98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2606" y="1928261"/>
              <a:ext cx="1331847" cy="2243239"/>
            </a:xfrm>
            <a:prstGeom prst="rect">
              <a:avLst/>
            </a:prstGeom>
          </p:spPr>
        </p:pic>
        <p:pic>
          <p:nvPicPr>
            <p:cNvPr id="10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72A2DE50-D9A4-A1BC-2D7F-8AA2C201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8789" y="1928402"/>
              <a:ext cx="932931" cy="2255798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041EA5-EE94-1D04-218A-98071914B4A5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67" y="4146102"/>
              <a:ext cx="4563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9B19AD-80BB-12A9-F7E4-E68ED63CCA64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67" y="1969905"/>
              <a:ext cx="4563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E26EF5-F30B-27E8-1B5D-A892A1470717}"/>
                </a:ext>
              </a:extLst>
            </p:cNvPr>
            <p:cNvCxnSpPr/>
            <p:nvPr/>
          </p:nvCxnSpPr>
          <p:spPr>
            <a:xfrm>
              <a:off x="7145736" y="1969905"/>
              <a:ext cx="0" cy="21761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87E077-BB13-00A5-AE5A-4791F36A3590}"/>
                </a:ext>
              </a:extLst>
            </p:cNvPr>
            <p:cNvCxnSpPr/>
            <p:nvPr/>
          </p:nvCxnSpPr>
          <p:spPr>
            <a:xfrm>
              <a:off x="2397211" y="2051222"/>
              <a:ext cx="33822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E101A8-268E-DDCD-F019-ED2E92B21E7E}"/>
                </a:ext>
              </a:extLst>
            </p:cNvPr>
            <p:cNvCxnSpPr/>
            <p:nvPr/>
          </p:nvCxnSpPr>
          <p:spPr>
            <a:xfrm>
              <a:off x="4282499" y="2051222"/>
              <a:ext cx="0" cy="20948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504338-2A37-F104-A460-6DA187ADE42B}"/>
                </a:ext>
              </a:extLst>
            </p:cNvPr>
            <p:cNvSpPr txBox="1"/>
            <p:nvPr/>
          </p:nvSpPr>
          <p:spPr>
            <a:xfrm rot="16200000">
              <a:off x="3843285" y="26789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dirty="0">
                  <a:latin typeface="+mn-lt"/>
                </a:rPr>
                <a:t>250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F1193B-0C85-E708-9865-B975C1750BA0}"/>
                </a:ext>
              </a:extLst>
            </p:cNvPr>
            <p:cNvSpPr txBox="1"/>
            <p:nvPr/>
          </p:nvSpPr>
          <p:spPr>
            <a:xfrm rot="16200000">
              <a:off x="6688775" y="2678947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dirty="0">
                  <a:latin typeface="+mn-lt"/>
                </a:rPr>
                <a:t>260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17B484-2285-625D-22AF-598E26265CD2}"/>
                </a:ext>
              </a:extLst>
            </p:cNvPr>
            <p:cNvCxnSpPr/>
            <p:nvPr/>
          </p:nvCxnSpPr>
          <p:spPr>
            <a:xfrm>
              <a:off x="1495269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2B9AD63-B9C8-479E-C46A-3A5CAB8778A5}"/>
                </a:ext>
              </a:extLst>
            </p:cNvPr>
            <p:cNvCxnSpPr/>
            <p:nvPr/>
          </p:nvCxnSpPr>
          <p:spPr>
            <a:xfrm>
              <a:off x="2751667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859B68-1C3B-AA45-965E-2B864D155374}"/>
                </a:ext>
              </a:extLst>
            </p:cNvPr>
            <p:cNvCxnSpPr/>
            <p:nvPr/>
          </p:nvCxnSpPr>
          <p:spPr>
            <a:xfrm>
              <a:off x="6429530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6A8CFA-E3E6-96DA-5ECB-74F5FE164576}"/>
                </a:ext>
              </a:extLst>
            </p:cNvPr>
            <p:cNvCxnSpPr/>
            <p:nvPr/>
          </p:nvCxnSpPr>
          <p:spPr>
            <a:xfrm>
              <a:off x="5601323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5E7BC4-8192-FD0B-D23F-EB4A093D9A18}"/>
                </a:ext>
              </a:extLst>
            </p:cNvPr>
            <p:cNvCxnSpPr/>
            <p:nvPr/>
          </p:nvCxnSpPr>
          <p:spPr>
            <a:xfrm>
              <a:off x="1495269" y="4594486"/>
              <a:ext cx="125639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7AA3629-6E10-6433-E5CE-C8EA10310E12}"/>
                </a:ext>
              </a:extLst>
            </p:cNvPr>
            <p:cNvCxnSpPr/>
            <p:nvPr/>
          </p:nvCxnSpPr>
          <p:spPr>
            <a:xfrm>
              <a:off x="5601313" y="4594486"/>
              <a:ext cx="82820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BCC074-F675-4F1F-F909-52EC683F0549}"/>
                </a:ext>
              </a:extLst>
            </p:cNvPr>
            <p:cNvSpPr txBox="1"/>
            <p:nvPr/>
          </p:nvSpPr>
          <p:spPr>
            <a:xfrm>
              <a:off x="5825048" y="43300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dirty="0">
                  <a:latin typeface="+mn-lt"/>
                </a:rPr>
                <a:t>100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D2B986-5A8A-AD42-BE16-6518F34EEFA3}"/>
                </a:ext>
              </a:extLst>
            </p:cNvPr>
            <p:cNvSpPr txBox="1"/>
            <p:nvPr/>
          </p:nvSpPr>
          <p:spPr>
            <a:xfrm>
              <a:off x="1935084" y="43300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dirty="0">
                  <a:latin typeface="+mn-lt"/>
                </a:rPr>
                <a:t>150</a:t>
              </a:r>
            </a:p>
          </p:txBody>
        </p:sp>
      </p:grpSp>
      <p:sp>
        <p:nvSpPr>
          <p:cNvPr id="2" name="Titel 2">
            <a:extLst>
              <a:ext uri="{FF2B5EF4-FFF2-40B4-BE49-F238E27FC236}">
                <a16:creationId xmlns:a16="http://schemas.microsoft.com/office/drawing/2014/main" id="{6F297F56-20D1-35EC-3F9F-DC99EC3475FF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(Subdomains)</a:t>
            </a:r>
          </a:p>
        </p:txBody>
      </p:sp>
    </p:spTree>
    <p:extLst>
      <p:ext uri="{BB962C8B-B14F-4D97-AF65-F5344CB8AC3E}">
        <p14:creationId xmlns:p14="http://schemas.microsoft.com/office/powerpoint/2010/main" val="320736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C9E25FA5-8793-250D-4DA7-D356D80C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16" y="539246"/>
            <a:ext cx="7123872" cy="57795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2D5CF7-C5FA-9AA7-954F-8538264A1456}"/>
              </a:ext>
            </a:extLst>
          </p:cNvPr>
          <p:cNvGrpSpPr/>
          <p:nvPr/>
        </p:nvGrpSpPr>
        <p:grpSpPr>
          <a:xfrm>
            <a:off x="4263829" y="1428682"/>
            <a:ext cx="5025832" cy="3698535"/>
            <a:chOff x="3197872" y="1071511"/>
            <a:chExt cx="3769374" cy="2773901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5E6A2A6-7A89-849F-F9E0-FAF7D3167982}"/>
                </a:ext>
              </a:extLst>
            </p:cNvPr>
            <p:cNvSpPr/>
            <p:nvPr/>
          </p:nvSpPr>
          <p:spPr>
            <a:xfrm rot="2718736">
              <a:off x="3695608" y="573775"/>
              <a:ext cx="2773901" cy="3769374"/>
            </a:xfrm>
            <a:prstGeom prst="parallelogram">
              <a:avLst>
                <a:gd name="adj" fmla="val 52343"/>
              </a:avLst>
            </a:prstGeom>
            <a:solidFill>
              <a:srgbClr val="92D050">
                <a:alpha val="6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003D0-7352-EAAE-78AA-B6423BEE2939}"/>
                </a:ext>
              </a:extLst>
            </p:cNvPr>
            <p:cNvSpPr txBox="1"/>
            <p:nvPr/>
          </p:nvSpPr>
          <p:spPr>
            <a:xfrm rot="20149562">
              <a:off x="4295771" y="1765707"/>
              <a:ext cx="2472123" cy="4707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 dirty="0">
                  <a:latin typeface="+mn-lt"/>
                </a:rPr>
                <a:t>GROUND &amp; STRUCTURE. NON SLIP CONDITION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38F3D6-CB0C-F63D-86A9-D2AF8041025C}"/>
                </a:ext>
              </a:extLst>
            </p:cNvPr>
            <p:cNvSpPr/>
            <p:nvPr/>
          </p:nvSpPr>
          <p:spPr>
            <a:xfrm>
              <a:off x="4124444" y="2638595"/>
              <a:ext cx="85642" cy="274861"/>
            </a:xfrm>
            <a:prstGeom prst="rect">
              <a:avLst/>
            </a:prstGeom>
            <a:solidFill>
              <a:srgbClr val="61942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FFFCFF-9A2E-4064-5A3A-1B5C6B342952}"/>
              </a:ext>
            </a:extLst>
          </p:cNvPr>
          <p:cNvGrpSpPr/>
          <p:nvPr/>
        </p:nvGrpSpPr>
        <p:grpSpPr>
          <a:xfrm>
            <a:off x="8658067" y="764151"/>
            <a:ext cx="2776379" cy="2108359"/>
            <a:chOff x="6493550" y="573113"/>
            <a:chExt cx="2082284" cy="1581269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AF98D328-80FF-94E9-07DD-B3D6B97A515D}"/>
                </a:ext>
              </a:extLst>
            </p:cNvPr>
            <p:cNvSpPr/>
            <p:nvPr/>
          </p:nvSpPr>
          <p:spPr>
            <a:xfrm rot="16200000">
              <a:off x="6158769" y="907894"/>
              <a:ext cx="1581269" cy="911707"/>
            </a:xfrm>
            <a:prstGeom prst="parallelogram">
              <a:avLst>
                <a:gd name="adj" fmla="val 105633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FB68B5-B960-38BD-32B5-D1F225DD9290}"/>
                </a:ext>
              </a:extLst>
            </p:cNvPr>
            <p:cNvSpPr txBox="1"/>
            <p:nvPr/>
          </p:nvSpPr>
          <p:spPr>
            <a:xfrm>
              <a:off x="7245859" y="696836"/>
              <a:ext cx="1329975" cy="7163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 dirty="0">
                  <a:latin typeface="+mn-lt"/>
                </a:rPr>
                <a:t>OUTLET.</a:t>
              </a:r>
            </a:p>
            <a:p>
              <a:pPr>
                <a:lnSpc>
                  <a:spcPct val="114000"/>
                </a:lnSpc>
              </a:pPr>
              <a:r>
                <a:rPr lang="es-ES" sz="1867" dirty="0">
                  <a:latin typeface="+mn-lt"/>
                </a:rPr>
                <a:t>ATMOSFERIC PRESSURE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4658E-1142-67C2-E571-0F81A5E7977A}"/>
              </a:ext>
            </a:extLst>
          </p:cNvPr>
          <p:cNvGrpSpPr/>
          <p:nvPr/>
        </p:nvGrpSpPr>
        <p:grpSpPr>
          <a:xfrm>
            <a:off x="3308725" y="1890232"/>
            <a:ext cx="6995281" cy="1988221"/>
            <a:chOff x="2481543" y="1417674"/>
            <a:chExt cx="5246461" cy="1491166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E06A1E3-EC93-6F00-B9E9-B3AC6604F6C3}"/>
                </a:ext>
              </a:extLst>
            </p:cNvPr>
            <p:cNvSpPr/>
            <p:nvPr/>
          </p:nvSpPr>
          <p:spPr>
            <a:xfrm rot="20188273">
              <a:off x="3416725" y="2357501"/>
              <a:ext cx="4311279" cy="551339"/>
            </a:xfrm>
            <a:prstGeom prst="parallelogram">
              <a:avLst>
                <a:gd name="adj" fmla="val 48138"/>
              </a:avLst>
            </a:prstGeom>
            <a:solidFill>
              <a:srgbClr val="FFC000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 sz="1867" dirty="0">
                  <a:solidFill>
                    <a:sysClr val="windowText" lastClr="000000"/>
                  </a:solidFill>
                </a:rPr>
                <a:t>WALL &amp; TOP. SLIP CONDITION</a:t>
              </a:r>
            </a:p>
            <a:p>
              <a:pPr algn="ctr">
                <a:lnSpc>
                  <a:spcPct val="114000"/>
                </a:lnSpc>
              </a:pPr>
              <a:endParaRPr lang="es-ES" sz="1867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AB3B818-D6DC-4497-887F-62431A66545A}"/>
                </a:ext>
              </a:extLst>
            </p:cNvPr>
            <p:cNvSpPr/>
            <p:nvPr/>
          </p:nvSpPr>
          <p:spPr>
            <a:xfrm rot="20188273">
              <a:off x="2481543" y="1417674"/>
              <a:ext cx="4311279" cy="551339"/>
            </a:xfrm>
            <a:prstGeom prst="parallelogram">
              <a:avLst>
                <a:gd name="adj" fmla="val 48138"/>
              </a:avLst>
            </a:prstGeom>
            <a:solidFill>
              <a:srgbClr val="FFC000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 sz="1867" dirty="0">
                  <a:solidFill>
                    <a:sysClr val="windowText" lastClr="000000"/>
                  </a:solidFill>
                </a:rPr>
                <a:t>WALL &amp; TOP. SLIP CONDITION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016E95-19CF-DCC0-E372-4C1B0B082676}"/>
              </a:ext>
            </a:extLst>
          </p:cNvPr>
          <p:cNvGrpSpPr/>
          <p:nvPr/>
        </p:nvGrpSpPr>
        <p:grpSpPr>
          <a:xfrm>
            <a:off x="1713783" y="2534731"/>
            <a:ext cx="3236912" cy="2809655"/>
            <a:chOff x="1285337" y="1901048"/>
            <a:chExt cx="2427684" cy="2107241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E87E07E-B190-4AF0-EFEE-2FCF571BC2CB}"/>
                </a:ext>
              </a:extLst>
            </p:cNvPr>
            <p:cNvSpPr/>
            <p:nvPr/>
          </p:nvSpPr>
          <p:spPr>
            <a:xfrm rot="16200000">
              <a:off x="2466533" y="2517850"/>
              <a:ext cx="1581269" cy="911707"/>
            </a:xfrm>
            <a:prstGeom prst="parallelogram">
              <a:avLst>
                <a:gd name="adj" fmla="val 102355"/>
              </a:avLst>
            </a:prstGeom>
            <a:solidFill>
              <a:srgbClr val="FF0000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A5F6DA-BE2F-FA68-D670-27EC92384CBE}"/>
                </a:ext>
              </a:extLst>
            </p:cNvPr>
            <p:cNvSpPr txBox="1"/>
            <p:nvPr/>
          </p:nvSpPr>
          <p:spPr>
            <a:xfrm>
              <a:off x="2206212" y="3537535"/>
              <a:ext cx="1433881" cy="4707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 dirty="0">
                  <a:latin typeface="+mn-lt"/>
                </a:rPr>
                <a:t>INLET. CUSTOM VELOCITY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C0CE84-5BF1-19C5-BA50-8BC5EB8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678" b="98352" l="6130" r="92529">
                          <a14:foregroundMark x1="92720" y1="36172" x2="91954" y2="44689"/>
                          <a14:foregroundMark x1="77203" y1="93407" x2="65900" y2="92399"/>
                          <a14:foregroundMark x1="75670" y1="98443" x2="75670" y2="98443"/>
                          <a14:foregroundMark x1="32184" y1="9158" x2="25862" y2="5769"/>
                          <a14:foregroundMark x1="9195" y1="66850" x2="6130" y2="679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480">
              <a:off x="1285337" y="1901048"/>
              <a:ext cx="978515" cy="2047010"/>
            </a:xfrm>
            <a:prstGeom prst="rect">
              <a:avLst/>
            </a:prstGeom>
          </p:spPr>
        </p:pic>
      </p:grpSp>
      <p:sp>
        <p:nvSpPr>
          <p:cNvPr id="14" name="Titel 2">
            <a:extLst>
              <a:ext uri="{FF2B5EF4-FFF2-40B4-BE49-F238E27FC236}">
                <a16:creationId xmlns:a16="http://schemas.microsoft.com/office/drawing/2014/main" id="{F8C08FB7-0E07-5842-9691-0F523D4E6FCD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(Mesh)</a:t>
            </a:r>
          </a:p>
          <a:p>
            <a:r>
              <a:rPr lang="en-US" sz="29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82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F5F32759-C027-5B41-AC88-DE6B30431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87" y="828763"/>
            <a:ext cx="7681661" cy="5253264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E6717636-A698-CC43-52F0-B1891912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6" y="2772012"/>
            <a:ext cx="6320455" cy="37013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Bank of America Plaza, Atlanta. Mohebi, J. Castedo, R. San Miguel, R. </a:t>
            </a:r>
            <a:endParaRPr lang="en-US" dirty="0"/>
          </a:p>
        </p:txBody>
      </p:sp>
      <p:pic>
        <p:nvPicPr>
          <p:cNvPr id="23" name="Picture 22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7180301C-779D-D8F3-20F9-D5B42924B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12" b="89896" l="9948" r="89987">
                        <a14:foregroundMark x1="18783" y1="41605" x2="27160" y2="21100"/>
                        <a14:foregroundMark x1="27160" y1="21100" x2="39332" y2="17979"/>
                        <a14:foregroundMark x1="39332" y1="17979" x2="36846" y2="39673"/>
                        <a14:foregroundMark x1="36846" y1="39673" x2="22382" y2="49629"/>
                        <a14:foregroundMark x1="22382" y1="49629" x2="32003" y2="31352"/>
                        <a14:foregroundMark x1="32003" y1="31352" x2="32199" y2="30758"/>
                        <a14:foregroundMark x1="44634" y1="9212" x2="46531" y2="9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158" y="3438376"/>
            <a:ext cx="6320455" cy="278340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dirty="0" err="1"/>
              <a:t>Mesh</a:t>
            </a:r>
            <a:r>
              <a:rPr lang="es-ES" dirty="0"/>
              <a:t> </a:t>
            </a:r>
            <a:r>
              <a:rPr lang="es-ES" dirty="0" err="1"/>
              <a:t>size</a:t>
            </a:r>
            <a:endParaRPr lang="es-ES" dirty="0"/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D7FFDB7F-85B5-E2FB-7FE1-AB7E7D822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179" y="3599910"/>
            <a:ext cx="6320456" cy="2532196"/>
          </a:xfrm>
          <a:prstGeom prst="rect">
            <a:avLst/>
          </a:prstGeom>
        </p:spPr>
      </p:pic>
      <p:pic>
        <p:nvPicPr>
          <p:cNvPr id="25" name="Picture 2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13E1C43-4E35-0665-E090-6D39ABF7E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158" y="3613666"/>
            <a:ext cx="6320453" cy="250023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B006D24-C1CF-F6FE-8F81-97D17E0A793F}"/>
              </a:ext>
            </a:extLst>
          </p:cNvPr>
          <p:cNvGrpSpPr/>
          <p:nvPr/>
        </p:nvGrpSpPr>
        <p:grpSpPr>
          <a:xfrm>
            <a:off x="6511972" y="4080133"/>
            <a:ext cx="827483" cy="2186490"/>
            <a:chOff x="6888450" y="2508162"/>
            <a:chExt cx="739855" cy="18680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779491-F934-CFFB-A493-3B86B5FA2B98}"/>
                </a:ext>
              </a:extLst>
            </p:cNvPr>
            <p:cNvSpPr/>
            <p:nvPr/>
          </p:nvSpPr>
          <p:spPr>
            <a:xfrm>
              <a:off x="6888450" y="2508162"/>
              <a:ext cx="447912" cy="186808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FCAA16E-17E0-BCC2-60ED-10A456DCB828}"/>
                </a:ext>
              </a:extLst>
            </p:cNvPr>
            <p:cNvGrpSpPr/>
            <p:nvPr/>
          </p:nvGrpSpPr>
          <p:grpSpPr>
            <a:xfrm>
              <a:off x="6911691" y="2563362"/>
              <a:ext cx="716614" cy="1780907"/>
              <a:chOff x="6871791" y="2535898"/>
              <a:chExt cx="716614" cy="178090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C1FC88-FDE6-1DCB-02EF-13645453F347}"/>
                  </a:ext>
                </a:extLst>
              </p:cNvPr>
              <p:cNvSpPr txBox="1"/>
              <p:nvPr/>
            </p:nvSpPr>
            <p:spPr>
              <a:xfrm>
                <a:off x="6871791" y="2535898"/>
                <a:ext cx="716614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s-ES" sz="2667" dirty="0">
                    <a:latin typeface="+mn-lt"/>
                  </a:rPr>
                  <a:t>120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F08C4A-44FF-B249-BCEC-296EE2FBDCB4}"/>
                  </a:ext>
                </a:extLst>
              </p:cNvPr>
              <p:cNvSpPr txBox="1"/>
              <p:nvPr/>
            </p:nvSpPr>
            <p:spPr>
              <a:xfrm>
                <a:off x="7072503" y="3009685"/>
                <a:ext cx="447912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 dirty="0">
                    <a:latin typeface="+mn-lt"/>
                  </a:rPr>
                  <a:t>50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83781-F6BF-3609-D1A2-48F83130C5F7}"/>
                  </a:ext>
                </a:extLst>
              </p:cNvPr>
              <p:cNvSpPr txBox="1"/>
              <p:nvPr/>
            </p:nvSpPr>
            <p:spPr>
              <a:xfrm>
                <a:off x="7069844" y="3479106"/>
                <a:ext cx="434643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 dirty="0">
                    <a:latin typeface="+mn-lt"/>
                  </a:rPr>
                  <a:t>15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DD0849-5357-EB11-8C28-0CEC35B9C077}"/>
                  </a:ext>
                </a:extLst>
              </p:cNvPr>
              <p:cNvSpPr txBox="1"/>
              <p:nvPr/>
            </p:nvSpPr>
            <p:spPr>
              <a:xfrm>
                <a:off x="7008139" y="3950473"/>
                <a:ext cx="434643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 dirty="0">
                    <a:latin typeface="+mn-lt"/>
                  </a:rPr>
                  <a:t>3|2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A95ED3-22AB-6A3F-4821-C361A68954E4}"/>
              </a:ext>
            </a:extLst>
          </p:cNvPr>
          <p:cNvGrpSpPr>
            <a:grpSpLocks noChangeAspect="1"/>
          </p:cNvGrpSpPr>
          <p:nvPr/>
        </p:nvGrpSpPr>
        <p:grpSpPr>
          <a:xfrm>
            <a:off x="5641576" y="856131"/>
            <a:ext cx="6280512" cy="3478028"/>
            <a:chOff x="3706597" y="544421"/>
            <a:chExt cx="3982110" cy="220521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8DCE84-42B5-2D53-CDD1-774AE76A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16" b="98704" l="4295" r="97853">
                          <a14:foregroundMark x1="24123" y1="82097" x2="11238" y2="69140"/>
                          <a14:foregroundMark x1="11238" y1="69140" x2="13386" y2="50177"/>
                          <a14:foregroundMark x1="13386" y1="50177" x2="27917" y2="38163"/>
                          <a14:foregroundMark x1="12169" y1="51237" x2="9019" y2="58186"/>
                          <a14:foregroundMark x1="7301" y1="52650" x2="6872" y2="62544"/>
                          <a14:foregroundMark x1="68790" y1="4711" x2="70723" y2="3416"/>
                          <a14:foregroundMark x1="33715" y1="59835" x2="28776" y2="67845"/>
                          <a14:foregroundMark x1="31067" y1="57597" x2="31353" y2="59364"/>
                          <a14:foregroundMark x1="4295" y1="65724" x2="11238" y2="74323"/>
                          <a14:foregroundMark x1="11310" y1="74087" x2="24052" y2="86101"/>
                          <a14:foregroundMark x1="90838" y1="30860" x2="93558" y2="32391"/>
                          <a14:foregroundMark x1="94488" y1="30035" x2="97924" y2="35571"/>
                          <a14:foregroundMark x1="93057" y1="42521" x2="95132" y2="89517"/>
                          <a14:foregroundMark x1="91911" y1="38869" x2="90981" y2="60424"/>
                          <a14:foregroundMark x1="92484" y1="54299" x2="94130" y2="98704"/>
                          <a14:backgroundMark x1="5082" y1="82450" x2="7588" y2="93993"/>
                          <a14:backgroundMark x1="6800" y1="85866" x2="13815" y2="97527"/>
                          <a14:backgroundMark x1="11310" y1="84217" x2="26772" y2="98233"/>
                          <a14:backgroundMark x1="26772" y1="98233" x2="49177" y2="91166"/>
                          <a14:backgroundMark x1="49177" y1="91166" x2="63207" y2="96466"/>
                          <a14:backgroundMark x1="63207" y1="96466" x2="63278" y2="972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6597" y="544421"/>
              <a:ext cx="3628609" cy="2205217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913F5C-3A17-16DC-DF03-81AEB5F01C5F}"/>
                </a:ext>
              </a:extLst>
            </p:cNvPr>
            <p:cNvGrpSpPr/>
            <p:nvPr/>
          </p:nvGrpSpPr>
          <p:grpSpPr>
            <a:xfrm>
              <a:off x="7084838" y="1282527"/>
              <a:ext cx="603869" cy="1347122"/>
              <a:chOff x="7084842" y="1282527"/>
              <a:chExt cx="624575" cy="134712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9421AEF-6B7B-35E5-95BA-FF4AA8B040E5}"/>
                  </a:ext>
                </a:extLst>
              </p:cNvPr>
              <p:cNvSpPr/>
              <p:nvPr/>
            </p:nvSpPr>
            <p:spPr>
              <a:xfrm>
                <a:off x="7108300" y="1282527"/>
                <a:ext cx="601117" cy="13471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s-E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8A1372-E7E6-4B85-8C27-1BB0C43AA9FC}"/>
                  </a:ext>
                </a:extLst>
              </p:cNvPr>
              <p:cNvSpPr txBox="1"/>
              <p:nvPr/>
            </p:nvSpPr>
            <p:spPr>
              <a:xfrm>
                <a:off x="7084842" y="1525607"/>
                <a:ext cx="601117" cy="27186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s-ES" sz="2667" dirty="0">
                    <a:latin typeface="+mn-lt"/>
                  </a:rPr>
                  <a:t>120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41FC76-4C8C-2F01-02DE-054CD94E432A}"/>
                  </a:ext>
                </a:extLst>
              </p:cNvPr>
              <p:cNvSpPr txBox="1"/>
              <p:nvPr/>
            </p:nvSpPr>
            <p:spPr>
              <a:xfrm>
                <a:off x="7258992" y="2160360"/>
                <a:ext cx="375722" cy="27186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 dirty="0">
                    <a:latin typeface="+mn-lt"/>
                  </a:rPr>
                  <a:t>1.5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895A405-B63B-DC20-7165-E517BAD714E2}"/>
              </a:ext>
            </a:extLst>
          </p:cNvPr>
          <p:cNvSpPr txBox="1"/>
          <p:nvPr/>
        </p:nvSpPr>
        <p:spPr>
          <a:xfrm>
            <a:off x="2368040" y="5436902"/>
            <a:ext cx="3033064" cy="342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s-ES" sz="2133" dirty="0" err="1">
                <a:latin typeface="+mn-lt"/>
              </a:rPr>
              <a:t>Surfaces</a:t>
            </a:r>
            <a:r>
              <a:rPr lang="es-ES" sz="2133" dirty="0">
                <a:latin typeface="+mn-lt"/>
              </a:rPr>
              <a:t> and </a:t>
            </a:r>
            <a:r>
              <a:rPr lang="es-ES" sz="2133" dirty="0" err="1">
                <a:latin typeface="+mn-lt"/>
              </a:rPr>
              <a:t>Volumes</a:t>
            </a:r>
            <a:endParaRPr lang="es-ES" sz="2133" dirty="0"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EDED10-81F4-63D1-BABA-F2B1FDBB9436}"/>
              </a:ext>
            </a:extLst>
          </p:cNvPr>
          <p:cNvSpPr txBox="1"/>
          <p:nvPr/>
        </p:nvSpPr>
        <p:spPr>
          <a:xfrm>
            <a:off x="8318339" y="3541853"/>
            <a:ext cx="2234295" cy="342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s-ES" sz="2133" dirty="0" err="1">
                <a:latin typeface="+mn-lt"/>
              </a:rPr>
              <a:t>Lines</a:t>
            </a:r>
            <a:endParaRPr lang="es-ES" sz="2133" dirty="0">
              <a:latin typeface="+mn-lt"/>
            </a:endParaRP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3CD2626-B60E-A218-E58D-A2F8DF5DF20A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(Mesh)</a:t>
            </a:r>
          </a:p>
          <a:p>
            <a:r>
              <a:rPr lang="en-US" sz="2900" dirty="0">
                <a:latin typeface="Arial"/>
                <a:cs typeface="Arial"/>
              </a:rPr>
              <a:t> 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9F5EAF5-1063-373E-65AA-3D55DF4F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97375"/>
              </p:ext>
            </p:extLst>
          </p:nvPr>
        </p:nvGraphicFramePr>
        <p:xfrm>
          <a:off x="7191425" y="4528295"/>
          <a:ext cx="4674090" cy="1417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11691">
                  <a:extLst>
                    <a:ext uri="{9D8B030D-6E8A-4147-A177-3AD203B41FA5}">
                      <a16:colId xmlns:a16="http://schemas.microsoft.com/office/drawing/2014/main" val="3651055523"/>
                    </a:ext>
                  </a:extLst>
                </a:gridCol>
                <a:gridCol w="926999">
                  <a:extLst>
                    <a:ext uri="{9D8B030D-6E8A-4147-A177-3AD203B41FA5}">
                      <a16:colId xmlns:a16="http://schemas.microsoft.com/office/drawing/2014/main" val="271492371"/>
                    </a:ext>
                  </a:extLst>
                </a:gridCol>
                <a:gridCol w="690705">
                  <a:extLst>
                    <a:ext uri="{9D8B030D-6E8A-4147-A177-3AD203B41FA5}">
                      <a16:colId xmlns:a16="http://schemas.microsoft.com/office/drawing/2014/main" val="1052962328"/>
                    </a:ext>
                  </a:extLst>
                </a:gridCol>
                <a:gridCol w="763412">
                  <a:extLst>
                    <a:ext uri="{9D8B030D-6E8A-4147-A177-3AD203B41FA5}">
                      <a16:colId xmlns:a16="http://schemas.microsoft.com/office/drawing/2014/main" val="3114605561"/>
                    </a:ext>
                  </a:extLst>
                </a:gridCol>
                <a:gridCol w="1181283">
                  <a:extLst>
                    <a:ext uri="{9D8B030D-6E8A-4147-A177-3AD203B41FA5}">
                      <a16:colId xmlns:a16="http://schemas.microsoft.com/office/drawing/2014/main" val="22857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err="1"/>
                        <a:t>Mesh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quality</a:t>
                      </a:r>
                      <a:endParaRPr lang="es-ES" sz="1400" dirty="0"/>
                    </a:p>
                  </a:txBody>
                  <a:tcPr anchor="ctr"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852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err="1"/>
                        <a:t>Simulation</a:t>
                      </a:r>
                      <a:r>
                        <a:rPr lang="es-ES" sz="1400" dirty="0"/>
                        <a:t> 1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400" dirty="0" err="1"/>
                        <a:t>Simulation</a:t>
                      </a:r>
                      <a:r>
                        <a:rPr lang="es-ES" sz="1400" dirty="0"/>
                        <a:t>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593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Triangular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4.54E4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(&gt;50º)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4.25E4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(&gt;50º)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59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err="1"/>
                        <a:t>Tetrahedral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2.90E6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(&gt;55º)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2,48E6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(45º-55º)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394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0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theme/theme1.xml><?xml version="1.0" encoding="utf-8"?>
<a:theme xmlns:a="http://schemas.openxmlformats.org/drawingml/2006/main" name="Theme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0A8C6FC-BD5A-4DF3-956F-DDE1AF1573D2}" vid="{B3241ED1-97E0-417C-BE4E-EA2DECB216AD}"/>
    </a:ext>
  </a:extLst>
</a:theme>
</file>

<file path=ppt/theme/theme10.xml><?xml version="1.0" encoding="utf-8"?>
<a:theme xmlns:a="http://schemas.openxmlformats.org/drawingml/2006/main" name="1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11.xml><?xml version="1.0" encoding="utf-8"?>
<a:theme xmlns:a="http://schemas.openxmlformats.org/drawingml/2006/main" name="1_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12.xml><?xml version="1.0" encoding="utf-8"?>
<a:theme xmlns:a="http://schemas.openxmlformats.org/drawingml/2006/main" name="1_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Theme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7C2EBB42-DC14-4AFD-871C-32CAF120AF68}" vid="{E8B53F76-6338-478A-BAA2-2B76A3475F6F}"/>
    </a:ext>
  </a:extLst>
</a:theme>
</file>

<file path=ppt/theme/theme8.xml><?xml version="1.0" encoding="utf-8"?>
<a:theme xmlns:a="http://schemas.openxmlformats.org/drawingml/2006/main" name="1_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9.xml><?xml version="1.0" encoding="utf-8"?>
<a:theme xmlns:a="http://schemas.openxmlformats.org/drawingml/2006/main" name="1_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3E43A9D40A7CD4C8F5DFE497032A1AB" ma:contentTypeVersion="8" ma:contentTypeDescription="Ein neues Dokument erstellen." ma:contentTypeScope="" ma:versionID="9a234ac076e8c6f742caff8e6a8b8a6c">
  <xsd:schema xmlns:xsd="http://www.w3.org/2001/XMLSchema" xmlns:xs="http://www.w3.org/2001/XMLSchema" xmlns:p="http://schemas.microsoft.com/office/2006/metadata/properties" xmlns:ns2="43e2550b-b80e-4b82-a6d7-81299625e541" xmlns:ns3="76f98747-4139-47f7-8a88-435db051dc40" targetNamespace="http://schemas.microsoft.com/office/2006/metadata/properties" ma:root="true" ma:fieldsID="0c289104d651569e3fbf91365dcaa3aa" ns2:_="" ns3:_="">
    <xsd:import namespace="43e2550b-b80e-4b82-a6d7-81299625e541"/>
    <xsd:import namespace="76f98747-4139-47f7-8a88-435db051dc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e2550b-b80e-4b82-a6d7-81299625e5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98747-4139-47f7-8a88-435db051dc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046420-B8F2-462A-A5B5-0BBCA063ED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7D346F-7B79-4FF0-86D9-8DAC76ED361B}">
  <ds:schemaRefs>
    <ds:schemaRef ds:uri="43e2550b-b80e-4b82-a6d7-81299625e541"/>
    <ds:schemaRef ds:uri="76f98747-4139-47f7-8a88-435db051dc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9924004-BCBE-40FA-9EBF-FAED4FCAB63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76f98747-4139-47f7-8a88-435db051dc40"/>
    <ds:schemaRef ds:uri="http://www.w3.org/XML/1998/namespace"/>
    <ds:schemaRef ds:uri="43e2550b-b80e-4b82-a6d7-81299625e541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1278</TotalTime>
  <Words>1316</Words>
  <Application>Microsoft Office PowerPoint</Application>
  <PresentationFormat>Widescreen</PresentationFormat>
  <Paragraphs>293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</vt:lpstr>
      <vt:lpstr>Arial,Sans-Serif</vt:lpstr>
      <vt:lpstr>Calibri</vt:lpstr>
      <vt:lpstr>Cambria Math</vt:lpstr>
      <vt:lpstr>Symbol</vt:lpstr>
      <vt:lpstr>Theme1</vt:lpstr>
      <vt:lpstr>Titel 2</vt:lpstr>
      <vt:lpstr>Titel 3</vt:lpstr>
      <vt:lpstr>Inhalt</vt:lpstr>
      <vt:lpstr>Kapiteltrenner blau</vt:lpstr>
      <vt:lpstr>Kapiteltrenner schwarz</vt:lpstr>
      <vt:lpstr>Theme2</vt:lpstr>
      <vt:lpstr>1_Titel 2</vt:lpstr>
      <vt:lpstr>1_Titel 3</vt:lpstr>
      <vt:lpstr>1_Inhalt</vt:lpstr>
      <vt:lpstr>1_Kapiteltrenner blau</vt:lpstr>
      <vt:lpstr>1_Kapiteltrenner schwarz</vt:lpstr>
      <vt:lpstr>Bank of America Plaza, Atlanta  Structural Wind Engineering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(Mesh)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Javad Mo</dc:creator>
  <cp:lastModifiedBy>Rodrigo Castedo-Hernandez</cp:lastModifiedBy>
  <cp:revision>22</cp:revision>
  <dcterms:created xsi:type="dcterms:W3CDTF">2022-04-25T17:16:35Z</dcterms:created>
  <dcterms:modified xsi:type="dcterms:W3CDTF">2023-03-01T17:40:39Z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0x010100B3E43A9D40A7CD4C8F5DFE497032A1AB</vt:lpwstr>
  </property>
</Properties>
</file>